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83" r:id="rId4"/>
    <p:sldId id="284" r:id="rId5"/>
    <p:sldId id="285" r:id="rId6"/>
    <p:sldId id="286" r:id="rId7"/>
    <p:sldId id="287" r:id="rId8"/>
    <p:sldId id="289" r:id="rId9"/>
    <p:sldId id="288" r:id="rId10"/>
    <p:sldId id="290" r:id="rId11"/>
    <p:sldId id="258" r:id="rId12"/>
    <p:sldId id="259" r:id="rId13"/>
    <p:sldId id="260" r:id="rId14"/>
    <p:sldId id="261" r:id="rId15"/>
    <p:sldId id="262" r:id="rId16"/>
    <p:sldId id="263" r:id="rId17"/>
    <p:sldId id="264" r:id="rId18"/>
    <p:sldId id="265" r:id="rId19"/>
    <p:sldId id="266" r:id="rId20"/>
    <p:sldId id="267" r:id="rId21"/>
    <p:sldId id="268" r:id="rId22"/>
    <p:sldId id="269" r:id="rId23"/>
    <p:sldId id="270" r:id="rId24"/>
    <p:sldId id="271" r:id="rId25"/>
    <p:sldId id="272" r:id="rId26"/>
    <p:sldId id="273" r:id="rId27"/>
    <p:sldId id="274" r:id="rId28"/>
    <p:sldId id="275" r:id="rId29"/>
    <p:sldId id="276" r:id="rId30"/>
    <p:sldId id="277" r:id="rId31"/>
    <p:sldId id="278" r:id="rId32"/>
    <p:sldId id="279" r:id="rId33"/>
    <p:sldId id="280" r:id="rId34"/>
    <p:sldId id="281" r:id="rId35"/>
    <p:sldId id="282" r:id="rId36"/>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72" d="100"/>
          <a:sy n="72" d="100"/>
        </p:scale>
        <p:origin x="-1104"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30.09.2020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30.09.2020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30.09.2020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30.09.2020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5B106E36-FD25-4E2D-B0AA-010F637433A0}" type="datetimeFigureOut">
              <a:rPr lang="ru-RU" smtClean="0"/>
              <a:pPr/>
              <a:t>30.09.2020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5B106E36-FD25-4E2D-B0AA-010F637433A0}" type="datetimeFigureOut">
              <a:rPr lang="ru-RU" smtClean="0"/>
              <a:pPr/>
              <a:t>30.09.2020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5B106E36-FD25-4E2D-B0AA-010F637433A0}" type="datetimeFigureOut">
              <a:rPr lang="ru-RU" smtClean="0"/>
              <a:pPr/>
              <a:t>30.09.2020</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5B106E36-FD25-4E2D-B0AA-010F637433A0}" type="datetimeFigureOut">
              <a:rPr lang="ru-RU" smtClean="0"/>
              <a:pPr/>
              <a:t>30.09.2020</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5B106E36-FD25-4E2D-B0AA-010F637433A0}" type="datetimeFigureOut">
              <a:rPr lang="ru-RU" smtClean="0"/>
              <a:pPr/>
              <a:t>30.09.2020</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30.09.2020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30.09.2020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B106E36-FD25-4E2D-B0AA-010F637433A0}" type="datetimeFigureOut">
              <a:rPr lang="ru-RU" smtClean="0"/>
              <a:pPr/>
              <a:t>30.09.2020</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25C68B6-61C2-468F-89AB-4B9F7531AA68}"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kk.wikipedia.org/wiki/%D0%A1%D0%B5%D0%BA%D1%80%D0%B5%D1%86%D0%B8%D1%8F" TargetMode="External"/><Relationship Id="rId2" Type="http://schemas.openxmlformats.org/officeDocument/2006/relationships/hyperlink" Target="https://kk.wikipedia.org/w/index.php?title=%D0%96%D1%8B%D0%BD%D1%8B%D1%81%D1%82%D1%8B%D2%9B_%D0%B1%D0%B5%D0%B7%D0%B4%D0%B5%D1%80&amp;action=edit&amp;redlink=1" TargetMode="External"/><Relationship Id="rId1" Type="http://schemas.openxmlformats.org/officeDocument/2006/relationships/slideLayout" Target="../slideLayouts/slideLayout7.xml"/><Relationship Id="rId4" Type="http://schemas.openxmlformats.org/officeDocument/2006/relationships/hyperlink" Target="https://kk.wikipedia.org/wiki/%D0%93%D0%BE%D1%80%D0%BC%D0%BE%D0%BD"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hyperlink" Target="https://kk.wikipedia.org/wiki/%D2%B0%D1%80%D1%8B%D2%9B" TargetMode="External"/><Relationship Id="rId2" Type="http://schemas.openxmlformats.org/officeDocument/2006/relationships/hyperlink" Target="https://kk.wikipedia.org/wiki/%D2%B0%D0%BB%D0%BF%D0%B0" TargetMode="External"/><Relationship Id="rId1" Type="http://schemas.openxmlformats.org/officeDocument/2006/relationships/slideLayout" Target="../slideLayouts/slideLayout7.xml"/><Relationship Id="rId6" Type="http://schemas.openxmlformats.org/officeDocument/2006/relationships/hyperlink" Target="https://kk.wikipedia.org/wiki/%D0%93%D1%80%D0%B5%D0%BA_%D1%82%D1%96%D0%BB%D1%96" TargetMode="External"/><Relationship Id="rId5" Type="http://schemas.openxmlformats.org/officeDocument/2006/relationships/hyperlink" Target="https://kk.wikipedia.org/wiki/%D0%9E%D0%BD%D1%82%D0%BE%D0%B3%D0%B5%D0%BD%D0%B5%D0%B7" TargetMode="External"/><Relationship Id="rId4" Type="http://schemas.openxmlformats.org/officeDocument/2006/relationships/hyperlink" Target="https://kk.wikipedia.org/wiki/%D0%96%D2%B1%D0%BC%D1%8B%D1%80%D1%82%D2%9B%D0%B0" TargetMode="Externa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hyperlink" Target="https://kk.wikipedia.org/w/index.php?title=%D0%A2%D1%8B%D0%BD%D1%8B%D1%81%D0%B0%D0%BB%D1%83&amp;action=edit&amp;redlink=1" TargetMode="Externa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hyperlink" Target="https://kk.wikipedia.org/w/index.php?title=%D0%90%D0%BD%D0%B0_%D1%81%D2%AF%D1%82%D1%96&amp;action=edit&amp;redlink=1" TargetMode="External"/><Relationship Id="rId7" Type="http://schemas.openxmlformats.org/officeDocument/2006/relationships/hyperlink" Target="https://kk.wikipedia.org/w/index.php?title=%D2%9A%D0%BE%D0%BB-%D0%B0%D1%8F%D2%9B&amp;action=edit&amp;redlink=1" TargetMode="External"/><Relationship Id="rId2" Type="http://schemas.openxmlformats.org/officeDocument/2006/relationships/hyperlink" Target="https://kk.wikipedia.org/wiki/%D0%A3%D1%8B%D0%B7" TargetMode="External"/><Relationship Id="rId1" Type="http://schemas.openxmlformats.org/officeDocument/2006/relationships/slideLayout" Target="../slideLayouts/slideLayout7.xml"/><Relationship Id="rId6" Type="http://schemas.openxmlformats.org/officeDocument/2006/relationships/hyperlink" Target="https://kk.wikipedia.org/w/index.php?title=%D0%A1%D2%AF%D1%82_%D1%82%D1%96%D1%81%D1%82%D0%B5%D1%80%D1%96&amp;action=edit&amp;redlink=1" TargetMode="External"/><Relationship Id="rId5" Type="http://schemas.openxmlformats.org/officeDocument/2006/relationships/hyperlink" Target="https://kk.wikipedia.org/w/index.php?title=%D2%9A%D0%BE%D0%B7%D2%93%D0%B0%D0%BB%D1%8B%D1%81&amp;action=edit&amp;redlink=1" TargetMode="External"/><Relationship Id="rId4" Type="http://schemas.openxmlformats.org/officeDocument/2006/relationships/hyperlink" Target="https://kk.wikipedia.org/wiki/%D0%A2%D0%B0%D0%BC%D0%B0%D2%9B"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s://kk.wikipedia.org/wiki/%D0%9C%D0%B5%D0%BA%D1%82%D0%B5%D0%BF" TargetMode="External"/><Relationship Id="rId2" Type="http://schemas.openxmlformats.org/officeDocument/2006/relationships/hyperlink" Target="https://kk.wikipedia.org/w/index.php?title=%D2%9A%D0%BE%D0%B7%D2%93%D0%B0%D0%BB%D1%8B%D1%81&amp;action=edit&amp;redlink=1" TargetMode="Externa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hyperlink" Target="https://kk.wikipedia.org/wiki/%D0%A1%D1%83%D1%80%D0%B5%D1%82:Nakempte_Boys.jpg" TargetMode="External"/><Relationship Id="rId2" Type="http://schemas.openxmlformats.org/officeDocument/2006/relationships/hyperlink" Target="https://kk.wikipedia.org/w/index.php?title=%D0%9E%D0%B9%D0%BB%D0%B0%D1%83_%D2%9B%D0%B0%D0%B1%D1%96%D0%BB%D0%B5%D1%82%D1%96&amp;action=edit&amp;redlink=1" TargetMode="Externa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8" Type="http://schemas.openxmlformats.org/officeDocument/2006/relationships/hyperlink" Target="https://kk.wikipedia.org/w/index.php?title=%D0%A4%D0%B8%D0%B7%D0%B8%D0%BE%D0%BB%D0%BE%D0%B3%D0%B8%D1%8F%D0%BB%D1%8B%D2%9B_%D2%AF%D0%B4%D0%B5%D1%80%D1%96%D1%81%D1%82%D0%B5%D1%80&amp;action=edit&amp;redlink=1" TargetMode="External"/><Relationship Id="rId3" Type="http://schemas.openxmlformats.org/officeDocument/2006/relationships/hyperlink" Target="https://kk.wikipedia.org/wiki/%D0%A2%D0%B5%D1%80%D1%96" TargetMode="External"/><Relationship Id="rId7" Type="http://schemas.openxmlformats.org/officeDocument/2006/relationships/hyperlink" Target="https://kk.wikipedia.org/w/index.php?title=%D2%9A%D0%BE%D0%B7%D2%93%D0%B0%D0%BB%D1%8B%D1%81&amp;action=edit&amp;redlink=1" TargetMode="External"/><Relationship Id="rId2" Type="http://schemas.openxmlformats.org/officeDocument/2006/relationships/hyperlink" Target="https://kk.wikipedia.org/wiki/%D0%95%D1%82%D0%B5%D0%BA%D0%BA%D1%96%D1%80" TargetMode="External"/><Relationship Id="rId1" Type="http://schemas.openxmlformats.org/officeDocument/2006/relationships/slideLayout" Target="../slideLayouts/slideLayout7.xml"/><Relationship Id="rId6" Type="http://schemas.openxmlformats.org/officeDocument/2006/relationships/hyperlink" Target="https://kk.wikipedia.org/w/index.php?title=%D0%9C%D2%B1%D1%80%D1%82&amp;action=edit&amp;redlink=1" TargetMode="External"/><Relationship Id="rId5" Type="http://schemas.openxmlformats.org/officeDocument/2006/relationships/hyperlink" Target="https://kk.wikipedia.org/wiki/%D0%A1%D0%B0%D2%9B%D0%B0%D0%BB" TargetMode="External"/><Relationship Id="rId4" Type="http://schemas.openxmlformats.org/officeDocument/2006/relationships/hyperlink" Target="https://kk.wikipedia.org/wiki/%D0%96%D1%8B%D0%BD%D1%8B%D1%81_%D0%BC%D2%AF%D1%88%D0%B5%D0%BB%D0%B5%D1%80%D1%96" TargetMode="External"/></Relationships>
</file>

<file path=ppt/slides/_rels/slide9.xml.rels><?xml version="1.0" encoding="UTF-8" standalone="yes"?>
<Relationships xmlns="http://schemas.openxmlformats.org/package/2006/relationships"><Relationship Id="rId3" Type="http://schemas.openxmlformats.org/officeDocument/2006/relationships/hyperlink" Target="https://kk.wikipedia.org/wiki/%D0%A1%D0%B5%D0%BA%D1%80%D0%B5%D1%86%D0%B8%D1%8F" TargetMode="External"/><Relationship Id="rId2" Type="http://schemas.openxmlformats.org/officeDocument/2006/relationships/hyperlink" Target="https://kk.wikipedia.org/wiki/%D0%96%D2%AF%D0%B9%D0%BA%D0%B5_%D0%B6%D2%AF%D0%B9%D0%B5%D1%81%D1%96" TargetMode="External"/><Relationship Id="rId1" Type="http://schemas.openxmlformats.org/officeDocument/2006/relationships/slideLayout" Target="../slideLayouts/slideLayout7.xml"/><Relationship Id="rId6" Type="http://schemas.openxmlformats.org/officeDocument/2006/relationships/hyperlink" Target="https://kk.wikipedia.org/wiki/%D0%94%D0%B5%D0%BD%D0%B5" TargetMode="External"/><Relationship Id="rId5" Type="http://schemas.openxmlformats.org/officeDocument/2006/relationships/hyperlink" Target="https://kk.wikipedia.org/wiki/%D0%9C%D0%B8" TargetMode="External"/><Relationship Id="rId4" Type="http://schemas.openxmlformats.org/officeDocument/2006/relationships/hyperlink" Target="https://kk.wikipedia.org/w/index.php?title=%D0%9C%D1%96%D2%A3%D0%B5%D0%B7-%D2%9B%D2%B1%D0%BB%D1%8B%D2%9B&amp;action=edit&amp;redlink=1"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85729"/>
            <a:ext cx="7772400" cy="1857387"/>
          </a:xfrm>
        </p:spPr>
        <p:txBody>
          <a:bodyPr>
            <a:normAutofit/>
          </a:bodyPr>
          <a:lstStyle/>
          <a:p>
            <a:r>
              <a:rPr lang="en-US" sz="5400" b="1" dirty="0" smtClean="0">
                <a:latin typeface="Times New Roman" pitchFamily="18" charset="0"/>
                <a:cs typeface="Times New Roman" pitchFamily="18" charset="0"/>
              </a:rPr>
              <a:t>3</a:t>
            </a:r>
            <a:r>
              <a:rPr lang="kk-KZ" sz="5400" b="1" dirty="0" smtClean="0">
                <a:latin typeface="Times New Roman" pitchFamily="18" charset="0"/>
                <a:cs typeface="Times New Roman" pitchFamily="18" charset="0"/>
              </a:rPr>
              <a:t>-дәріс:</a:t>
            </a:r>
            <a:r>
              <a:rPr lang="kk-KZ" b="1" dirty="0" smtClean="0">
                <a:latin typeface="Times New Roman" pitchFamily="18" charset="0"/>
                <a:cs typeface="Times New Roman" pitchFamily="18" charset="0"/>
              </a:rPr>
              <a:t> </a:t>
            </a:r>
            <a:r>
              <a:rPr lang="en-US" b="1" dirty="0" smtClean="0"/>
              <a:t/>
            </a:r>
            <a:br>
              <a:rPr lang="en-US" b="1" dirty="0" smtClean="0"/>
            </a:br>
            <a:endParaRPr lang="ru-RU" dirty="0"/>
          </a:p>
        </p:txBody>
      </p:sp>
      <p:sp>
        <p:nvSpPr>
          <p:cNvPr id="3" name="Подзаголовок 2"/>
          <p:cNvSpPr>
            <a:spLocks noGrp="1"/>
          </p:cNvSpPr>
          <p:nvPr>
            <p:ph type="subTitle" idx="1"/>
          </p:nvPr>
        </p:nvSpPr>
        <p:spPr>
          <a:xfrm>
            <a:off x="1371600" y="1785926"/>
            <a:ext cx="6400800" cy="3852874"/>
          </a:xfrm>
        </p:spPr>
        <p:txBody>
          <a:bodyPr>
            <a:noAutofit/>
          </a:bodyPr>
          <a:lstStyle/>
          <a:p>
            <a:r>
              <a:rPr lang="kk-KZ" sz="4400" dirty="0" smtClean="0">
                <a:solidFill>
                  <a:srgbClr val="FF0000"/>
                </a:solidFill>
                <a:latin typeface="Times New Roman" pitchFamily="18" charset="0"/>
                <a:cs typeface="Times New Roman" pitchFamily="18" charset="0"/>
              </a:rPr>
              <a:t>Ересек адамның әлеуметтік-психологиялық сипаттамасы</a:t>
            </a:r>
            <a:endParaRPr lang="ru-RU" sz="4400" dirty="0">
              <a:solidFill>
                <a:srgbClr val="FF0000"/>
              </a:solidFill>
              <a:latin typeface="Times New Roman" pitchFamily="18" charset="0"/>
              <a:cs typeface="Times New Roman" pitchFamily="18"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42844" y="214290"/>
            <a:ext cx="8786874" cy="6001643"/>
          </a:xfrm>
          <a:prstGeom prst="rect">
            <a:avLst/>
          </a:prstGeom>
        </p:spPr>
        <p:txBody>
          <a:bodyPr wrap="square">
            <a:spAutoFit/>
          </a:bodyPr>
          <a:lstStyle/>
          <a:p>
            <a:r>
              <a:rPr lang="ru-RU" sz="2400" b="1" dirty="0" err="1" smtClean="0">
                <a:solidFill>
                  <a:srgbClr val="FF0000"/>
                </a:solidFill>
                <a:latin typeface="Times New Roman" pitchFamily="18" charset="0"/>
                <a:cs typeface="Times New Roman" pitchFamily="18" charset="0"/>
              </a:rPr>
              <a:t>Кемелденген</a:t>
            </a:r>
            <a:r>
              <a:rPr lang="ru-RU" sz="2400" b="1" dirty="0" smtClean="0">
                <a:solidFill>
                  <a:srgbClr val="FF0000"/>
                </a:solidFill>
                <a:latin typeface="Times New Roman" pitchFamily="18" charset="0"/>
                <a:cs typeface="Times New Roman" pitchFamily="18" charset="0"/>
              </a:rPr>
              <a:t> </a:t>
            </a:r>
            <a:r>
              <a:rPr lang="ru-RU" sz="2400" b="1" dirty="0" err="1" smtClean="0">
                <a:solidFill>
                  <a:srgbClr val="FF0000"/>
                </a:solidFill>
                <a:latin typeface="Times New Roman" pitchFamily="18" charset="0"/>
                <a:cs typeface="Times New Roman" pitchFamily="18" charset="0"/>
              </a:rPr>
              <a:t>кезең.</a:t>
            </a:r>
            <a:r>
              <a:rPr lang="ru-RU" sz="2400" dirty="0" smtClean="0">
                <a:latin typeface="Times New Roman" pitchFamily="18" charset="0"/>
                <a:cs typeface="Times New Roman" pitchFamily="18" charset="0"/>
              </a:rPr>
              <a:t> </a:t>
            </a:r>
            <a:r>
              <a:rPr lang="ru-RU" sz="2400" dirty="0" err="1" smtClean="0">
                <a:latin typeface="Times New Roman" pitchFamily="18" charset="0"/>
                <a:cs typeface="Times New Roman" pitchFamily="18" charset="0"/>
              </a:rPr>
              <a:t>Акыл-ой</a:t>
            </a:r>
            <a:r>
              <a:rPr lang="ru-RU" sz="2400" dirty="0" smtClean="0">
                <a:latin typeface="Times New Roman" pitchFamily="18" charset="0"/>
                <a:cs typeface="Times New Roman" pitchFamily="18" charset="0"/>
              </a:rPr>
              <a:t>, </a:t>
            </a:r>
            <a:r>
              <a:rPr lang="ru-RU" sz="2400" dirty="0" err="1" smtClean="0">
                <a:latin typeface="Times New Roman" pitchFamily="18" charset="0"/>
                <a:cs typeface="Times New Roman" pitchFamily="18" charset="0"/>
              </a:rPr>
              <a:t>санасы</a:t>
            </a:r>
            <a:r>
              <a:rPr lang="ru-RU" sz="2400" dirty="0" smtClean="0">
                <a:latin typeface="Times New Roman" pitchFamily="18" charset="0"/>
                <a:cs typeface="Times New Roman" pitchFamily="18" charset="0"/>
              </a:rPr>
              <a:t>, </a:t>
            </a:r>
            <a:r>
              <a:rPr lang="ru-RU" sz="2400" dirty="0" err="1" smtClean="0">
                <a:latin typeface="Times New Roman" pitchFamily="18" charset="0"/>
                <a:cs typeface="Times New Roman" pitchFamily="18" charset="0"/>
              </a:rPr>
              <a:t>ойлау</a:t>
            </a:r>
            <a:r>
              <a:rPr lang="ru-RU" sz="2400" dirty="0" smtClean="0">
                <a:latin typeface="Times New Roman" pitchFamily="18" charset="0"/>
                <a:cs typeface="Times New Roman" pitchFamily="18" charset="0"/>
              </a:rPr>
              <a:t> </a:t>
            </a:r>
            <a:r>
              <a:rPr lang="ru-RU" sz="2400" dirty="0" err="1" smtClean="0">
                <a:latin typeface="Times New Roman" pitchFamily="18" charset="0"/>
                <a:cs typeface="Times New Roman" pitchFamily="18" charset="0"/>
              </a:rPr>
              <a:t>кабілеті</a:t>
            </a:r>
            <a:r>
              <a:rPr lang="ru-RU" sz="2400" dirty="0" smtClean="0">
                <a:latin typeface="Times New Roman" pitchFamily="18" charset="0"/>
                <a:cs typeface="Times New Roman" pitchFamily="18" charset="0"/>
              </a:rPr>
              <a:t> </a:t>
            </a:r>
            <a:r>
              <a:rPr lang="ru-RU" sz="2400" dirty="0" err="1" smtClean="0">
                <a:latin typeface="Times New Roman" pitchFamily="18" charset="0"/>
                <a:cs typeface="Times New Roman" pitchFamily="18" charset="0"/>
              </a:rPr>
              <a:t>жетіліп</a:t>
            </a:r>
            <a:r>
              <a:rPr lang="ru-RU" sz="2400" dirty="0" smtClean="0">
                <a:latin typeface="Times New Roman" pitchFamily="18" charset="0"/>
                <a:cs typeface="Times New Roman" pitchFamily="18" charset="0"/>
              </a:rPr>
              <a:t>, </a:t>
            </a:r>
            <a:r>
              <a:rPr lang="ru-RU" sz="2400" dirty="0" err="1" smtClean="0">
                <a:latin typeface="Times New Roman" pitchFamily="18" charset="0"/>
                <a:cs typeface="Times New Roman" pitchFamily="18" charset="0"/>
              </a:rPr>
              <a:t>шығармашылық іс-әрекеттері табыстарға жетелейді</a:t>
            </a:r>
            <a:r>
              <a:rPr lang="ru-RU" sz="2400" dirty="0" smtClean="0">
                <a:latin typeface="Times New Roman" pitchFamily="18" charset="0"/>
                <a:cs typeface="Times New Roman" pitchFamily="18" charset="0"/>
              </a:rPr>
              <a:t>. </a:t>
            </a:r>
            <a:r>
              <a:rPr lang="ru-RU" sz="2400" dirty="0" err="1" smtClean="0">
                <a:latin typeface="Times New Roman" pitchFamily="18" charset="0"/>
                <a:cs typeface="Times New Roman" pitchFamily="18" charset="0"/>
              </a:rPr>
              <a:t>Қоғам алдындағы жауапкершілігін</a:t>
            </a:r>
            <a:r>
              <a:rPr lang="ru-RU" sz="2400" dirty="0" smtClean="0">
                <a:latin typeface="Times New Roman" pitchFamily="18" charset="0"/>
                <a:cs typeface="Times New Roman" pitchFamily="18" charset="0"/>
              </a:rPr>
              <a:t> </a:t>
            </a:r>
            <a:r>
              <a:rPr lang="ru-RU" sz="2400" dirty="0" err="1" smtClean="0">
                <a:latin typeface="Times New Roman" pitchFamily="18" charset="0"/>
                <a:cs typeface="Times New Roman" pitchFamily="18" charset="0"/>
              </a:rPr>
              <a:t>толық сезінеді</a:t>
            </a:r>
            <a:r>
              <a:rPr lang="ru-RU" sz="2400" dirty="0" smtClean="0">
                <a:latin typeface="Times New Roman" pitchFamily="18" charset="0"/>
                <a:cs typeface="Times New Roman" pitchFamily="18" charset="0"/>
              </a:rPr>
              <a:t>. </a:t>
            </a:r>
            <a:r>
              <a:rPr lang="ru-RU" sz="2400" dirty="0" err="1" smtClean="0">
                <a:latin typeface="Times New Roman" pitchFamily="18" charset="0"/>
                <a:cs typeface="Times New Roman" pitchFamily="18" charset="0"/>
              </a:rPr>
              <a:t>Барлық іс-әрекеттерін алдын</a:t>
            </a:r>
            <a:r>
              <a:rPr lang="ru-RU" sz="2400" dirty="0" smtClean="0">
                <a:latin typeface="Times New Roman" pitchFamily="18" charset="0"/>
                <a:cs typeface="Times New Roman" pitchFamily="18" charset="0"/>
              </a:rPr>
              <a:t> ала </a:t>
            </a:r>
            <a:r>
              <a:rPr lang="ru-RU" sz="2400" dirty="0" err="1" smtClean="0">
                <a:latin typeface="Times New Roman" pitchFamily="18" charset="0"/>
                <a:cs typeface="Times New Roman" pitchFamily="18" charset="0"/>
              </a:rPr>
              <a:t>жоспарлап</a:t>
            </a:r>
            <a:r>
              <a:rPr lang="ru-RU" sz="2400" dirty="0" smtClean="0">
                <a:latin typeface="Times New Roman" pitchFamily="18" charset="0"/>
                <a:cs typeface="Times New Roman" pitchFamily="18" charset="0"/>
              </a:rPr>
              <a:t>, </a:t>
            </a:r>
            <a:r>
              <a:rPr lang="ru-RU" sz="2400" dirty="0" err="1" smtClean="0">
                <a:latin typeface="Times New Roman" pitchFamily="18" charset="0"/>
                <a:cs typeface="Times New Roman" pitchFamily="18" charset="0"/>
              </a:rPr>
              <a:t>белгілі</a:t>
            </a:r>
            <a:r>
              <a:rPr lang="ru-RU" sz="2400" dirty="0" smtClean="0">
                <a:latin typeface="Times New Roman" pitchFamily="18" charset="0"/>
                <a:cs typeface="Times New Roman" pitchFamily="18" charset="0"/>
              </a:rPr>
              <a:t> </a:t>
            </a:r>
            <a:r>
              <a:rPr lang="ru-RU" sz="2400" dirty="0" err="1" smtClean="0">
                <a:latin typeface="Times New Roman" pitchFamily="18" charset="0"/>
                <a:cs typeface="Times New Roman" pitchFamily="18" charset="0"/>
              </a:rPr>
              <a:t>бір</a:t>
            </a:r>
            <a:r>
              <a:rPr lang="ru-RU" sz="2400" dirty="0" smtClean="0">
                <a:latin typeface="Times New Roman" pitchFamily="18" charset="0"/>
                <a:cs typeface="Times New Roman" pitchFamily="18" charset="0"/>
              </a:rPr>
              <a:t> </a:t>
            </a:r>
            <a:r>
              <a:rPr lang="ru-RU" sz="2400" dirty="0" err="1" smtClean="0">
                <a:latin typeface="Times New Roman" pitchFamily="18" charset="0"/>
                <a:cs typeface="Times New Roman" pitchFamily="18" charset="0"/>
              </a:rPr>
              <a:t>мақсатқа жетуге</a:t>
            </a:r>
            <a:r>
              <a:rPr lang="ru-RU" sz="2400" dirty="0" smtClean="0">
                <a:latin typeface="Times New Roman" pitchFamily="18" charset="0"/>
                <a:cs typeface="Times New Roman" pitchFamily="18" charset="0"/>
              </a:rPr>
              <a:t> </a:t>
            </a:r>
            <a:r>
              <a:rPr lang="ru-RU" sz="2400" dirty="0" err="1" smtClean="0">
                <a:latin typeface="Times New Roman" pitchFamily="18" charset="0"/>
                <a:cs typeface="Times New Roman" pitchFamily="18" charset="0"/>
              </a:rPr>
              <a:t>талпынады</a:t>
            </a:r>
            <a:r>
              <a:rPr lang="ru-RU" sz="2400" dirty="0" smtClean="0">
                <a:latin typeface="Times New Roman" pitchFamily="18" charset="0"/>
                <a:cs typeface="Times New Roman" pitchFamily="18" charset="0"/>
              </a:rPr>
              <a:t>. </a:t>
            </a:r>
            <a:r>
              <a:rPr lang="ru-RU" sz="2400" dirty="0" err="1" smtClean="0">
                <a:latin typeface="Times New Roman" pitchFamily="18" charset="0"/>
                <a:cs typeface="Times New Roman" pitchFamily="18" charset="0"/>
              </a:rPr>
              <a:t>Бұл кезеңнің соңында </a:t>
            </a:r>
            <a:r>
              <a:rPr lang="ru-RU" sz="2400" dirty="0" err="1" smtClean="0">
                <a:latin typeface="Times New Roman" pitchFamily="18" charset="0"/>
                <a:cs typeface="Times New Roman" pitchFamily="18" charset="0"/>
                <a:hlinkClick r:id="rId2" tooltip="Жыныстық бездер (мұндай бет жоқ)"/>
              </a:rPr>
              <a:t>жыныстық бездер</a:t>
            </a:r>
            <a:r>
              <a:rPr lang="ru-RU" sz="2400" dirty="0" smtClean="0">
                <a:latin typeface="Times New Roman" pitchFamily="18" charset="0"/>
                <a:cs typeface="Times New Roman" pitchFamily="18" charset="0"/>
              </a:rPr>
              <a:t> </a:t>
            </a:r>
            <a:r>
              <a:rPr lang="ru-RU" sz="2400" dirty="0" err="1" smtClean="0">
                <a:latin typeface="Times New Roman" pitchFamily="18" charset="0"/>
                <a:cs typeface="Times New Roman" pitchFamily="18" charset="0"/>
              </a:rPr>
              <a:t>қызметі әрекетіне байланысты</a:t>
            </a:r>
            <a:r>
              <a:rPr lang="ru-RU" sz="2400" dirty="0" smtClean="0">
                <a:latin typeface="Times New Roman" pitchFamily="18" charset="0"/>
                <a:cs typeface="Times New Roman" pitchFamily="18" charset="0"/>
              </a:rPr>
              <a:t> </a:t>
            </a:r>
            <a:r>
              <a:rPr lang="ru-RU" sz="2400" dirty="0" err="1" smtClean="0">
                <a:latin typeface="Times New Roman" pitchFamily="18" charset="0"/>
                <a:cs typeface="Times New Roman" pitchFamily="18" charset="0"/>
              </a:rPr>
              <a:t>соңғы рет</a:t>
            </a:r>
            <a:r>
              <a:rPr lang="ru-RU" sz="2400" dirty="0" smtClean="0">
                <a:latin typeface="Times New Roman" pitchFamily="18" charset="0"/>
                <a:cs typeface="Times New Roman" pitchFamily="18" charset="0"/>
              </a:rPr>
              <a:t> </a:t>
            </a:r>
            <a:r>
              <a:rPr lang="ru-RU" sz="2400" dirty="0" err="1" smtClean="0">
                <a:latin typeface="Times New Roman" pitchFamily="18" charset="0"/>
                <a:cs typeface="Times New Roman" pitchFamily="18" charset="0"/>
              </a:rPr>
              <a:t>гормондық қайта құрылу басталады</a:t>
            </a:r>
            <a:r>
              <a:rPr lang="ru-RU" sz="2400" dirty="0" smtClean="0">
                <a:latin typeface="Times New Roman" pitchFamily="18" charset="0"/>
                <a:cs typeface="Times New Roman" pitchFamily="18" charset="0"/>
              </a:rPr>
              <a:t>. </a:t>
            </a:r>
            <a:r>
              <a:rPr lang="ru-RU" sz="2400" dirty="0" err="1" smtClean="0">
                <a:latin typeface="Times New Roman" pitchFamily="18" charset="0"/>
                <a:cs typeface="Times New Roman" pitchFamily="18" charset="0"/>
              </a:rPr>
              <a:t>Жүрек-қантамырлар ауруларының қауіптілігі арта</a:t>
            </a:r>
            <a:r>
              <a:rPr lang="ru-RU" sz="2400" dirty="0" smtClean="0">
                <a:latin typeface="Times New Roman" pitchFamily="18" charset="0"/>
                <a:cs typeface="Times New Roman" pitchFamily="18" charset="0"/>
              </a:rPr>
              <a:t> </a:t>
            </a:r>
            <a:r>
              <a:rPr lang="ru-RU" sz="2400" dirty="0" err="1" smtClean="0">
                <a:latin typeface="Times New Roman" pitchFamily="18" charset="0"/>
                <a:cs typeface="Times New Roman" pitchFamily="18" charset="0"/>
              </a:rPr>
              <a:t>түседі.</a:t>
            </a:r>
            <a:endParaRPr lang="ru-RU" sz="2400" dirty="0" smtClean="0">
              <a:latin typeface="Times New Roman" pitchFamily="18" charset="0"/>
              <a:cs typeface="Times New Roman" pitchFamily="18" charset="0"/>
            </a:endParaRPr>
          </a:p>
          <a:p>
            <a:r>
              <a:rPr lang="ru-RU" sz="2400" b="1" dirty="0" err="1" smtClean="0">
                <a:solidFill>
                  <a:srgbClr val="FF0000"/>
                </a:solidFill>
                <a:latin typeface="Times New Roman" pitchFamily="18" charset="0"/>
                <a:cs typeface="Times New Roman" pitchFamily="18" charset="0"/>
              </a:rPr>
              <a:t>Мосқалдық кезең </a:t>
            </a:r>
            <a:r>
              <a:rPr lang="ru-RU" sz="2400" b="1" dirty="0" smtClean="0">
                <a:solidFill>
                  <a:srgbClr val="FF0000"/>
                </a:solidFill>
                <a:latin typeface="Times New Roman" pitchFamily="18" charset="0"/>
                <a:cs typeface="Times New Roman" pitchFamily="18" charset="0"/>
              </a:rPr>
              <a:t>(пожилой).</a:t>
            </a:r>
            <a:r>
              <a:rPr lang="ru-RU" sz="2400" dirty="0" smtClean="0">
                <a:latin typeface="Times New Roman" pitchFamily="18" charset="0"/>
                <a:cs typeface="Times New Roman" pitchFamily="18" charset="0"/>
              </a:rPr>
              <a:t> </a:t>
            </a:r>
            <a:r>
              <a:rPr lang="ru-RU" sz="2400" dirty="0" err="1" smtClean="0">
                <a:latin typeface="Times New Roman" pitchFamily="18" charset="0"/>
                <a:cs typeface="Times New Roman" pitchFamily="18" charset="0"/>
              </a:rPr>
              <a:t>Бұл кезеңде адамның қимыл-әрекеті баяулайды</a:t>
            </a:r>
            <a:r>
              <a:rPr lang="ru-RU" sz="2400" dirty="0" smtClean="0">
                <a:latin typeface="Times New Roman" pitchFamily="18" charset="0"/>
                <a:cs typeface="Times New Roman" pitchFamily="18" charset="0"/>
              </a:rPr>
              <a:t>. </a:t>
            </a:r>
            <a:r>
              <a:rPr lang="ru-RU" sz="2400" dirty="0" err="1" smtClean="0">
                <a:latin typeface="Times New Roman" pitchFamily="18" charset="0"/>
                <a:cs typeface="Times New Roman" pitchFamily="18" charset="0"/>
              </a:rPr>
              <a:t>Зат</a:t>
            </a:r>
            <a:r>
              <a:rPr lang="ru-RU" sz="2400" dirty="0" smtClean="0">
                <a:latin typeface="Times New Roman" pitchFamily="18" charset="0"/>
                <a:cs typeface="Times New Roman" pitchFamily="18" charset="0"/>
              </a:rPr>
              <a:t> </a:t>
            </a:r>
            <a:r>
              <a:rPr lang="ru-RU" sz="2400" dirty="0" err="1" smtClean="0">
                <a:latin typeface="Times New Roman" pitchFamily="18" charset="0"/>
                <a:cs typeface="Times New Roman" pitchFamily="18" charset="0"/>
              </a:rPr>
              <a:t>алмасу</a:t>
            </a:r>
            <a:r>
              <a:rPr lang="ru-RU" sz="2400" dirty="0" smtClean="0">
                <a:latin typeface="Times New Roman" pitchFamily="18" charset="0"/>
                <a:cs typeface="Times New Roman" pitchFamily="18" charset="0"/>
              </a:rPr>
              <a:t> </a:t>
            </a:r>
            <a:r>
              <a:rPr lang="ru-RU" sz="2400" dirty="0" err="1" smtClean="0">
                <a:latin typeface="Times New Roman" pitchFamily="18" charset="0"/>
                <a:cs typeface="Times New Roman" pitchFamily="18" charset="0"/>
              </a:rPr>
              <a:t>қарқыны бәсеңдейді.</a:t>
            </a:r>
            <a:r>
              <a:rPr lang="ru-RU" sz="2400" dirty="0" smtClean="0">
                <a:latin typeface="Times New Roman" pitchFamily="18" charset="0"/>
                <a:cs typeface="Times New Roman" pitchFamily="18" charset="0"/>
              </a:rPr>
              <a:t> </a:t>
            </a:r>
            <a:r>
              <a:rPr lang="ru-RU" sz="2400" dirty="0" err="1" smtClean="0">
                <a:latin typeface="Times New Roman" pitchFamily="18" charset="0"/>
                <a:cs typeface="Times New Roman" pitchFamily="18" charset="0"/>
              </a:rPr>
              <a:t>Жүйке жүйесінде тежелу</a:t>
            </a:r>
            <a:r>
              <a:rPr lang="ru-RU" sz="2400" dirty="0" smtClean="0">
                <a:latin typeface="Times New Roman" pitchFamily="18" charset="0"/>
                <a:cs typeface="Times New Roman" pitchFamily="18" charset="0"/>
              </a:rPr>
              <a:t> </a:t>
            </a:r>
            <a:r>
              <a:rPr lang="ru-RU" sz="2400" dirty="0" err="1" smtClean="0">
                <a:latin typeface="Times New Roman" pitchFamily="18" charset="0"/>
                <a:cs typeface="Times New Roman" pitchFamily="18" charset="0"/>
              </a:rPr>
              <a:t>айқын басымдылық көрсетеді.</a:t>
            </a:r>
            <a:r>
              <a:rPr lang="ru-RU" sz="2400" dirty="0" smtClean="0">
                <a:latin typeface="Times New Roman" pitchFamily="18" charset="0"/>
                <a:cs typeface="Times New Roman" pitchFamily="18" charset="0"/>
              </a:rPr>
              <a:t> </a:t>
            </a:r>
            <a:r>
              <a:rPr lang="ru-RU" sz="2400" dirty="0" err="1" smtClean="0">
                <a:latin typeface="Times New Roman" pitchFamily="18" charset="0"/>
                <a:cs typeface="Times New Roman" pitchFamily="18" charset="0"/>
              </a:rPr>
              <a:t>Кейбір</a:t>
            </a:r>
            <a:r>
              <a:rPr lang="ru-RU" sz="2400" dirty="0" smtClean="0">
                <a:latin typeface="Times New Roman" pitchFamily="18" charset="0"/>
                <a:cs typeface="Times New Roman" pitchFamily="18" charset="0"/>
              </a:rPr>
              <a:t> </a:t>
            </a:r>
            <a:r>
              <a:rPr lang="ru-RU" sz="2400" dirty="0" err="1" smtClean="0">
                <a:latin typeface="Times New Roman" pitchFamily="18" charset="0"/>
                <a:cs typeface="Times New Roman" pitchFamily="18" charset="0"/>
              </a:rPr>
              <a:t>ішкі</a:t>
            </a:r>
            <a:r>
              <a:rPr lang="ru-RU" sz="2400" dirty="0" smtClean="0">
                <a:latin typeface="Times New Roman" pitchFamily="18" charset="0"/>
                <a:cs typeface="Times New Roman" pitchFamily="18" charset="0"/>
              </a:rPr>
              <a:t> </a:t>
            </a:r>
            <a:r>
              <a:rPr lang="ru-RU" sz="2400" dirty="0" smtClean="0">
                <a:latin typeface="Times New Roman" pitchFamily="18" charset="0"/>
                <a:cs typeface="Times New Roman" pitchFamily="18" charset="0"/>
                <a:hlinkClick r:id="rId3" tooltip="Секреция"/>
              </a:rPr>
              <a:t>секреция</a:t>
            </a:r>
            <a:r>
              <a:rPr lang="ru-RU" sz="2400" dirty="0" smtClean="0">
                <a:latin typeface="Times New Roman" pitchFamily="18" charset="0"/>
                <a:cs typeface="Times New Roman" pitchFamily="18" charset="0"/>
              </a:rPr>
              <a:t> </a:t>
            </a:r>
            <a:r>
              <a:rPr lang="ru-RU" sz="2400" dirty="0" err="1" smtClean="0">
                <a:latin typeface="Times New Roman" pitchFamily="18" charset="0"/>
                <a:cs typeface="Times New Roman" pitchFamily="18" charset="0"/>
              </a:rPr>
              <a:t>бездерінің</a:t>
            </a:r>
            <a:r>
              <a:rPr lang="ru-RU" sz="2400" dirty="0" smtClean="0">
                <a:latin typeface="Times New Roman" pitchFamily="18" charset="0"/>
                <a:cs typeface="Times New Roman" pitchFamily="18" charset="0"/>
              </a:rPr>
              <a:t> </a:t>
            </a:r>
            <a:r>
              <a:rPr lang="ru-RU" sz="2400" dirty="0" smtClean="0">
                <a:latin typeface="Times New Roman" pitchFamily="18" charset="0"/>
                <a:cs typeface="Times New Roman" pitchFamily="18" charset="0"/>
                <a:hlinkClick r:id="rId4" tooltip="Гормон"/>
              </a:rPr>
              <a:t>гормон</a:t>
            </a:r>
            <a:r>
              <a:rPr lang="ru-RU" sz="2400" dirty="0" smtClean="0">
                <a:latin typeface="Times New Roman" pitchFamily="18" charset="0"/>
                <a:cs typeface="Times New Roman" pitchFamily="18" charset="0"/>
              </a:rPr>
              <a:t> </a:t>
            </a:r>
            <a:r>
              <a:rPr lang="ru-RU" sz="2400" dirty="0" err="1" smtClean="0">
                <a:latin typeface="Times New Roman" pitchFamily="18" charset="0"/>
                <a:cs typeface="Times New Roman" pitchFamily="18" charset="0"/>
              </a:rPr>
              <a:t>бөлуі азаяды</a:t>
            </a:r>
            <a:r>
              <a:rPr lang="ru-RU" sz="2400" dirty="0" smtClean="0">
                <a:latin typeface="Times New Roman" pitchFamily="18" charset="0"/>
                <a:cs typeface="Times New Roman" pitchFamily="18" charset="0"/>
              </a:rPr>
              <a:t>. </a:t>
            </a:r>
            <a:r>
              <a:rPr lang="ru-RU" sz="2400" dirty="0" err="1" smtClean="0">
                <a:latin typeface="Times New Roman" pitchFamily="18" charset="0"/>
                <a:cs typeface="Times New Roman" pitchFamily="18" charset="0"/>
              </a:rPr>
              <a:t>Сүйектің құрамында бейағзалық заттардың мөлшері арта</a:t>
            </a:r>
            <a:r>
              <a:rPr lang="ru-RU" sz="2400" dirty="0" smtClean="0">
                <a:latin typeface="Times New Roman" pitchFamily="18" charset="0"/>
                <a:cs typeface="Times New Roman" pitchFamily="18" charset="0"/>
              </a:rPr>
              <a:t> </a:t>
            </a:r>
            <a:r>
              <a:rPr lang="ru-RU" sz="2400" dirty="0" err="1" smtClean="0">
                <a:latin typeface="Times New Roman" pitchFamily="18" charset="0"/>
                <a:cs typeface="Times New Roman" pitchFamily="18" charset="0"/>
              </a:rPr>
              <a:t>бастайды</a:t>
            </a:r>
            <a:r>
              <a:rPr lang="ru-RU" sz="2400" dirty="0" smtClean="0">
                <a:latin typeface="Times New Roman" pitchFamily="18" charset="0"/>
                <a:cs typeface="Times New Roman" pitchFamily="18" charset="0"/>
              </a:rPr>
              <a:t>. </a:t>
            </a:r>
            <a:r>
              <a:rPr lang="ru-RU" sz="2400" dirty="0" err="1" smtClean="0">
                <a:latin typeface="Times New Roman" pitchFamily="18" charset="0"/>
                <a:cs typeface="Times New Roman" pitchFamily="18" charset="0"/>
              </a:rPr>
              <a:t>Жүйке жүйесінің реттеу</a:t>
            </a:r>
            <a:r>
              <a:rPr lang="ru-RU" sz="2400" dirty="0" smtClean="0">
                <a:latin typeface="Times New Roman" pitchFamily="18" charset="0"/>
                <a:cs typeface="Times New Roman" pitchFamily="18" charset="0"/>
              </a:rPr>
              <a:t> </a:t>
            </a:r>
            <a:r>
              <a:rPr lang="ru-RU" sz="2400" dirty="0" err="1" smtClean="0">
                <a:latin typeface="Times New Roman" pitchFamily="18" charset="0"/>
                <a:cs typeface="Times New Roman" pitchFamily="18" charset="0"/>
              </a:rPr>
              <a:t>қызметі </a:t>
            </a:r>
            <a:r>
              <a:rPr lang="ru-RU" sz="2400" dirty="0" smtClean="0">
                <a:latin typeface="Times New Roman" pitchFamily="18" charset="0"/>
                <a:cs typeface="Times New Roman" pitchFamily="18" charset="0"/>
              </a:rPr>
              <a:t>де </a:t>
            </a:r>
            <a:r>
              <a:rPr lang="ru-RU" sz="2400" dirty="0" err="1" smtClean="0">
                <a:latin typeface="Times New Roman" pitchFamily="18" charset="0"/>
                <a:cs typeface="Times New Roman" pitchFamily="18" charset="0"/>
              </a:rPr>
              <a:t>баяулайды</a:t>
            </a:r>
            <a:r>
              <a:rPr lang="ru-RU" sz="2400" dirty="0" smtClean="0">
                <a:latin typeface="Times New Roman" pitchFamily="18" charset="0"/>
                <a:cs typeface="Times New Roman" pitchFamily="18" charset="0"/>
              </a:rPr>
              <a:t>.</a:t>
            </a:r>
          </a:p>
          <a:p>
            <a:r>
              <a:rPr lang="ru-RU" sz="2400" b="1" dirty="0" err="1" smtClean="0">
                <a:solidFill>
                  <a:srgbClr val="FF0000"/>
                </a:solidFill>
                <a:latin typeface="Times New Roman" pitchFamily="18" charset="0"/>
                <a:cs typeface="Times New Roman" pitchFamily="18" charset="0"/>
              </a:rPr>
              <a:t>Қарттық кезең.</a:t>
            </a:r>
            <a:r>
              <a:rPr lang="ru-RU" sz="2400" dirty="0" smtClean="0">
                <a:latin typeface="Times New Roman" pitchFamily="18" charset="0"/>
                <a:cs typeface="Times New Roman" pitchFamily="18" charset="0"/>
              </a:rPr>
              <a:t> </a:t>
            </a:r>
            <a:r>
              <a:rPr lang="ru-RU" sz="2400" dirty="0" err="1" smtClean="0">
                <a:latin typeface="Times New Roman" pitchFamily="18" charset="0"/>
                <a:cs typeface="Times New Roman" pitchFamily="18" charset="0"/>
              </a:rPr>
              <a:t>Барлық мүшелер жүйесінің қызметі, жалпы</a:t>
            </a:r>
            <a:r>
              <a:rPr lang="ru-RU" sz="2400" dirty="0" smtClean="0">
                <a:latin typeface="Times New Roman" pitchFamily="18" charset="0"/>
                <a:cs typeface="Times New Roman" pitchFamily="18" charset="0"/>
              </a:rPr>
              <a:t> </a:t>
            </a:r>
            <a:r>
              <a:rPr lang="ru-RU" sz="2400" dirty="0" err="1" smtClean="0">
                <a:latin typeface="Times New Roman" pitchFamily="18" charset="0"/>
                <a:cs typeface="Times New Roman" pitchFamily="18" charset="0"/>
              </a:rPr>
              <a:t>зат</a:t>
            </a:r>
            <a:r>
              <a:rPr lang="ru-RU" sz="2400" dirty="0" smtClean="0">
                <a:latin typeface="Times New Roman" pitchFamily="18" charset="0"/>
                <a:cs typeface="Times New Roman" pitchFamily="18" charset="0"/>
              </a:rPr>
              <a:t> </a:t>
            </a:r>
            <a:r>
              <a:rPr lang="ru-RU" sz="2400" dirty="0" err="1" smtClean="0">
                <a:latin typeface="Times New Roman" pitchFamily="18" charset="0"/>
                <a:cs typeface="Times New Roman" pitchFamily="18" charset="0"/>
              </a:rPr>
              <a:t>алмасу</a:t>
            </a:r>
            <a:r>
              <a:rPr lang="ru-RU" sz="2400" dirty="0" smtClean="0">
                <a:latin typeface="Times New Roman" pitchFamily="18" charset="0"/>
                <a:cs typeface="Times New Roman" pitchFamily="18" charset="0"/>
              </a:rPr>
              <a:t> </a:t>
            </a:r>
            <a:r>
              <a:rPr lang="ru-RU" sz="2400" dirty="0" err="1" smtClean="0">
                <a:latin typeface="Times New Roman" pitchFamily="18" charset="0"/>
                <a:cs typeface="Times New Roman" pitchFamily="18" charset="0"/>
              </a:rPr>
              <a:t>қарқыны баяулайды</a:t>
            </a:r>
            <a:r>
              <a:rPr lang="ru-RU" sz="2400" dirty="0" smtClean="0">
                <a:latin typeface="Times New Roman" pitchFamily="18" charset="0"/>
                <a:cs typeface="Times New Roman" pitchFamily="18" charset="0"/>
              </a:rPr>
              <a:t>. </a:t>
            </a:r>
            <a:r>
              <a:rPr lang="ru-RU" sz="2400" dirty="0" err="1" smtClean="0">
                <a:latin typeface="Times New Roman" pitchFamily="18" charset="0"/>
                <a:cs typeface="Times New Roman" pitchFamily="18" charset="0"/>
              </a:rPr>
              <a:t>Адамның есте</a:t>
            </a:r>
            <a:r>
              <a:rPr lang="ru-RU" sz="2400" dirty="0" smtClean="0">
                <a:latin typeface="Times New Roman" pitchFamily="18" charset="0"/>
                <a:cs typeface="Times New Roman" pitchFamily="18" charset="0"/>
              </a:rPr>
              <a:t> </a:t>
            </a:r>
            <a:r>
              <a:rPr lang="ru-RU" sz="2400" dirty="0" err="1" smtClean="0">
                <a:latin typeface="Times New Roman" pitchFamily="18" charset="0"/>
                <a:cs typeface="Times New Roman" pitchFamily="18" charset="0"/>
              </a:rPr>
              <a:t>сақтау кабілеті</a:t>
            </a:r>
            <a:r>
              <a:rPr lang="ru-RU" sz="2400" dirty="0" smtClean="0">
                <a:latin typeface="Times New Roman" pitchFamily="18" charset="0"/>
                <a:cs typeface="Times New Roman" pitchFamily="18" charset="0"/>
              </a:rPr>
              <a:t> </a:t>
            </a:r>
            <a:r>
              <a:rPr lang="ru-RU" sz="2400" dirty="0" err="1" smtClean="0">
                <a:latin typeface="Times New Roman" pitchFamily="18" charset="0"/>
                <a:cs typeface="Times New Roman" pitchFamily="18" charset="0"/>
              </a:rPr>
              <a:t>төмендейді.</a:t>
            </a:r>
            <a:endParaRPr lang="ru-RU" sz="2400" dirty="0">
              <a:latin typeface="Times New Roman" pitchFamily="18" charset="0"/>
              <a:cs typeface="Times New Roman" pitchFamily="18"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0" y="0"/>
            <a:ext cx="9144000" cy="624786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7200" algn="just" defTabSz="914400" rtl="0" eaLnBrk="1" fontAlgn="base" latinLnBrk="0" hangingPunct="1">
              <a:lnSpc>
                <a:spcPct val="100000"/>
              </a:lnSpc>
              <a:spcBef>
                <a:spcPct val="0"/>
              </a:spcBef>
              <a:spcAft>
                <a:spcPct val="0"/>
              </a:spcAft>
              <a:buClrTx/>
              <a:buSzTx/>
              <a:buFontTx/>
              <a:buNone/>
              <a:tabLst/>
            </a:pPr>
            <a:r>
              <a:rPr kumimoji="0" lang="kk-KZ" sz="3600" b="1" i="1" u="none"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rPr>
              <a:t>«Ересек адам»</a:t>
            </a:r>
            <a:r>
              <a:rPr kumimoji="0" lang="en-US" sz="3600" b="1" i="1" u="none"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rPr>
              <a:t> -</a:t>
            </a:r>
            <a:r>
              <a:rPr kumimoji="0" lang="kk-KZ" sz="3600" b="0" i="0" u="none"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rPr>
              <a:t> </a:t>
            </a:r>
            <a:r>
              <a:rPr kumimoji="0" lang="kk-KZ" sz="28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ұғымын оның әр түрлі анықтамалары арқылы қарастыруға болады. Американдық ғалымдар </a:t>
            </a:r>
            <a:r>
              <a:rPr kumimoji="0" lang="kk-KZ" sz="28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Т.Т.Даркенвальд</a:t>
            </a:r>
            <a:r>
              <a:rPr kumimoji="0" lang="kk-KZ" sz="28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және </a:t>
            </a:r>
            <a:r>
              <a:rPr kumimoji="0" lang="kk-KZ" sz="28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С.Б.Меррием</a:t>
            </a:r>
            <a:r>
              <a:rPr kumimoji="0" lang="kk-KZ" sz="28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ересек адамдар қатарына </a:t>
            </a:r>
            <a:r>
              <a:rPr kumimoji="0" lang="kk-KZ" sz="2800" b="1" i="1"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күндізгі білім алу жасынан асқан, қызметкер, әке, ана, жар рөлдерін иемденгендерді </a:t>
            </a:r>
            <a:r>
              <a:rPr kumimoji="0" lang="kk-KZ" sz="28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жатқызады. </a:t>
            </a:r>
            <a:r>
              <a:rPr kumimoji="0" lang="kk-KZ" sz="28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М.Ш.Ноулздің</a:t>
            </a:r>
            <a:r>
              <a:rPr kumimoji="0" lang="kk-KZ" sz="28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де пікірі осыған жақын келеді және ол өзіндік санасы ересек адамның санасына сәйкес келіп, өз өмір үшін жауапкершілік ала алатын адам деген ойын қосады.</a:t>
            </a:r>
            <a:endParaRPr kumimoji="0" lang="ru-RU" sz="28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kk-KZ" sz="28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Пәнаралық терминологиялық сөздікте ересек адам - </a:t>
            </a:r>
            <a:r>
              <a:rPr kumimoji="0" lang="kk-KZ" sz="28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әлеуметтік жағынан толысқан, тұтас қалыптасқан индивид, әртүрлі әлеуметтік міндеттерді ақтаруға дайын, ақылы еңбек етуге құқылы азамат </a:t>
            </a:r>
            <a:r>
              <a:rPr kumimoji="0" lang="kk-KZ" sz="28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ретінде сипатталады </a:t>
            </a:r>
            <a:r>
              <a:rPr lang="en-US" sz="2800" dirty="0" smtClean="0">
                <a:latin typeface="Times New Roman" pitchFamily="18" charset="0"/>
                <a:ea typeface="Times New Roman" pitchFamily="18" charset="0"/>
                <a:cs typeface="Times New Roman" pitchFamily="18" charset="0"/>
              </a:rPr>
              <a:t>.</a:t>
            </a:r>
            <a:endParaRPr kumimoji="0" lang="kk-KZ" sz="2800"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1"/>
          <p:cNvSpPr>
            <a:spLocks noChangeArrowheads="1"/>
          </p:cNvSpPr>
          <p:nvPr/>
        </p:nvSpPr>
        <p:spPr bwMode="auto">
          <a:xfrm>
            <a:off x="0" y="0"/>
            <a:ext cx="9144000" cy="655564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228600" algn="just" defTabSz="914400" rtl="0" eaLnBrk="1" fontAlgn="base" latinLnBrk="0" hangingPunct="1">
              <a:lnSpc>
                <a:spcPct val="100000"/>
              </a:lnSpc>
              <a:spcBef>
                <a:spcPct val="0"/>
              </a:spcBef>
              <a:spcAft>
                <a:spcPct val="0"/>
              </a:spcAft>
              <a:buClrTx/>
              <a:buSzTx/>
              <a:buFontTx/>
              <a:buNone/>
              <a:tabLst/>
            </a:pPr>
            <a:r>
              <a:rPr kumimoji="0" lang="kk-KZ" sz="1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kk-KZ" sz="28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Андрагогика мәселесіне  байланысты ұйымдастырылған курстар мен семинарларда барысында мынадай сипаттама өмірге келді. </a:t>
            </a:r>
            <a:r>
              <a:rPr kumimoji="0" lang="kk-KZ" sz="2800" b="1" i="0" u="none"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rPr>
              <a:t>Ересек адам</a:t>
            </a:r>
            <a:r>
              <a:rPr kumimoji="0" lang="kk-KZ" sz="28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 ол: </a:t>
            </a:r>
            <a:r>
              <a:rPr kumimoji="0" lang="kk-KZ" sz="2800" b="1" i="1"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шешім қабылдай білетін; өзіне жауапкершілік ала алатын; өмірлік тәжірибесі бар; сендіре, иландыра білетін;  өз ісі мен әрекетіне жауап бере білетін; нақты жағдайға баға беріп, шешім қабылдауға қабілетті; өз мүмкіндіктерін бағалай алатын;  нәтижеге жауап бере білетін;  индивид; тұлға; білімі бар адам; отбасын құрған; қойған мақсаттарына жететін; өз өмірінің сапасын жақсарта алатын адам; саналы әрекет ететін кісі; әрекетін жоспарлап, нәтижесін болжай біледі; қақтығыстарды шеше алады;  мемлекеттік заңдарға сәйкес өмір сүретін адам</a:t>
            </a:r>
            <a:r>
              <a:rPr lang="en-US" sz="2800" b="1" i="1" dirty="0" smtClean="0">
                <a:solidFill>
                  <a:srgbClr val="000000"/>
                </a:solidFill>
                <a:latin typeface="Times New Roman" pitchFamily="18" charset="0"/>
                <a:ea typeface="Times New Roman" pitchFamily="18" charset="0"/>
                <a:cs typeface="Times New Roman" pitchFamily="18" charset="0"/>
              </a:rPr>
              <a:t>.</a:t>
            </a:r>
            <a:endParaRPr kumimoji="0" lang="kk-KZ" sz="2800" b="1"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1"/>
          <p:cNvSpPr>
            <a:spLocks noChangeArrowheads="1"/>
          </p:cNvSpPr>
          <p:nvPr/>
        </p:nvSpPr>
        <p:spPr bwMode="auto">
          <a:xfrm>
            <a:off x="0" y="0"/>
            <a:ext cx="9144000" cy="563231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227013" algn="just" defTabSz="914400" rtl="0" eaLnBrk="1" fontAlgn="base" latinLnBrk="0" hangingPunct="1">
              <a:lnSpc>
                <a:spcPct val="100000"/>
              </a:lnSpc>
              <a:spcBef>
                <a:spcPct val="0"/>
              </a:spcBef>
              <a:spcAft>
                <a:spcPct val="0"/>
              </a:spcAft>
              <a:buClrTx/>
              <a:buSzTx/>
              <a:buFontTx/>
              <a:buNone/>
              <a:tabLst/>
            </a:pPr>
            <a:r>
              <a:rPr kumimoji="0" lang="kk-KZ" sz="36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kk-KZ" sz="4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Дегенмен жалпы андрагогикалық еңбектерде негізінен </a:t>
            </a:r>
            <a:r>
              <a:rPr kumimoji="0" lang="kk-KZ" sz="4000" b="0" i="1"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ересек адам – физиологиялық, психологиялық, әлеуметтік, адамгершілік жағынан толысқан, өмірлік тәжірибесі бар, экономикалық тәуелсіз, өзінің мінез – құлқын басқаруға жеткілікті  сана-сезім  иесі</a:t>
            </a:r>
            <a:r>
              <a:rPr kumimoji="0" lang="kk-KZ" sz="4000" b="1" i="1"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kk-KZ" sz="4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деген сипаттама басшылыққа</a:t>
            </a:r>
            <a:r>
              <a:rPr kumimoji="0" lang="en-US" sz="4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kk-KZ" sz="4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алынады. </a:t>
            </a:r>
            <a:endParaRPr kumimoji="0" lang="kk-KZ" sz="4000"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1"/>
          <p:cNvSpPr>
            <a:spLocks noChangeArrowheads="1"/>
          </p:cNvSpPr>
          <p:nvPr/>
        </p:nvSpPr>
        <p:spPr bwMode="auto">
          <a:xfrm>
            <a:off x="0" y="0"/>
            <a:ext cx="9144000" cy="649408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7200" algn="just" defTabSz="914400" rtl="0" eaLnBrk="1" fontAlgn="base" latinLnBrk="0" hangingPunct="1">
              <a:lnSpc>
                <a:spcPct val="100000"/>
              </a:lnSpc>
              <a:spcBef>
                <a:spcPct val="0"/>
              </a:spcBef>
              <a:spcAft>
                <a:spcPct val="0"/>
              </a:spcAft>
              <a:buClrTx/>
              <a:buSzTx/>
              <a:buFontTx/>
              <a:buNone/>
              <a:tabLst/>
            </a:pPr>
            <a:r>
              <a:rPr kumimoji="0" lang="kk-KZ" sz="3200" b="1" i="0" u="none"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rPr>
              <a:t>Адами ересектік </a:t>
            </a:r>
            <a:r>
              <a:rPr kumimoji="0" lang="kk-KZ" sz="32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балалық шақта </a:t>
            </a:r>
            <a:r>
              <a:rPr kumimoji="0" lang="kk-KZ" sz="3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пайда болады, </a:t>
            </a:r>
            <a:r>
              <a:rPr kumimoji="0" lang="kk-KZ" sz="32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жасөспірім шақта </a:t>
            </a:r>
            <a:r>
              <a:rPr kumimoji="0" lang="kk-KZ" sz="3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дамиды, </a:t>
            </a:r>
            <a:r>
              <a:rPr kumimoji="0" lang="kk-KZ" sz="32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жасы толған кезде </a:t>
            </a:r>
            <a:r>
              <a:rPr kumimoji="0" lang="kk-KZ" sz="3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үздіксіз өзгеріп отырады. Алайда қазіргі қоғам жағдайында адамның бұл даму үстіндегі құбылысының сипаттамасында өзгерістер орын алуда. Кейбір зерттеушілер (В.В. Абраменкова, И.С. Кон т.б.) «созылып кеткен балалық» тұжырымдамасын қалыптастыратын ересектер қоғамында кейбір </a:t>
            </a:r>
            <a:r>
              <a:rPr kumimoji="0" lang="kk-KZ" sz="32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балаға тән мінез-құлықтың сақталуы байқалады,</a:t>
            </a:r>
            <a:r>
              <a:rPr kumimoji="0" lang="kk-KZ" sz="3200" b="0" i="0" u="none"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rPr>
              <a:t> </a:t>
            </a:r>
            <a:r>
              <a:rPr kumimoji="0" lang="kk-KZ" sz="32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ол балалықтың</a:t>
            </a:r>
            <a:r>
              <a:rPr kumimoji="0" lang="kk-KZ" sz="3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ұзақтығымен, болашақ ересектерге әлеуметтік өмірдің қиындықтарына қатысты шамадан тыс қамқор ету мен өбектеумен байланысты. </a:t>
            </a:r>
            <a:r>
              <a:rPr kumimoji="0" lang="en-US" sz="3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endParaRPr kumimoji="0" lang="kk-KZ" sz="3200"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1"/>
          <p:cNvSpPr>
            <a:spLocks noChangeArrowheads="1"/>
          </p:cNvSpPr>
          <p:nvPr/>
        </p:nvSpPr>
        <p:spPr bwMode="auto">
          <a:xfrm>
            <a:off x="0" y="0"/>
            <a:ext cx="9144000" cy="64633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360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endParaRPr kumimoji="0" lang="kk-KZ" sz="360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19458" name="Rectangle 2"/>
          <p:cNvSpPr>
            <a:spLocks noChangeArrowheads="1"/>
          </p:cNvSpPr>
          <p:nvPr/>
        </p:nvSpPr>
        <p:spPr bwMode="auto">
          <a:xfrm>
            <a:off x="0" y="0"/>
            <a:ext cx="8929654" cy="686341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7200" algn="just" defTabSz="914400" rtl="0" eaLnBrk="1" fontAlgn="base" latinLnBrk="0" hangingPunct="1">
              <a:lnSpc>
                <a:spcPct val="100000"/>
              </a:lnSpc>
              <a:spcBef>
                <a:spcPct val="0"/>
              </a:spcBef>
              <a:spcAft>
                <a:spcPct val="0"/>
              </a:spcAft>
              <a:buClrTx/>
              <a:buSzTx/>
              <a:buFontTx/>
              <a:buNone/>
              <a:tabLst/>
            </a:pPr>
            <a:r>
              <a:rPr kumimoji="0" lang="kk-KZ" sz="40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Білім беруді кеңінен алып қарағанда адамның өмір тіршілігінен бөліп алып тастауға болмайтыны, оның адамның өмір бойы атқаратын қызметтерін қолдайтыны туралы ойға келеміз. Адамның туғаннан бастап қайтыс болғанға дейінгі өмірінің </a:t>
            </a:r>
            <a:r>
              <a:rPr kumimoji="0" lang="kk-KZ" sz="4000" b="1" i="1"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ең үлкен бөлігі </a:t>
            </a:r>
            <a:r>
              <a:rPr kumimoji="0" lang="kk-KZ" sz="40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оның балалық шағы немесе жасөспірім кезі емес, </a:t>
            </a:r>
            <a:r>
              <a:rPr kumimoji="0" lang="kk-KZ" sz="4000" b="1" i="0" u="none"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rPr>
              <a:t>ересек адамға айналуы </a:t>
            </a:r>
            <a:r>
              <a:rPr kumimoji="0" lang="kk-KZ" sz="40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кезеңінен тұрады. </a:t>
            </a:r>
            <a:endParaRPr kumimoji="0" lang="kk-KZ" sz="4000" b="1"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Rectangle 1"/>
          <p:cNvSpPr>
            <a:spLocks noChangeArrowheads="1"/>
          </p:cNvSpPr>
          <p:nvPr/>
        </p:nvSpPr>
        <p:spPr bwMode="auto">
          <a:xfrm>
            <a:off x="0" y="0"/>
            <a:ext cx="9144000" cy="649408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7200" algn="just" defTabSz="914400" rtl="0" eaLnBrk="1" fontAlgn="base" latinLnBrk="0" hangingPunct="1">
              <a:lnSpc>
                <a:spcPct val="100000"/>
              </a:lnSpc>
              <a:spcBef>
                <a:spcPct val="0"/>
              </a:spcBef>
              <a:spcAft>
                <a:spcPct val="0"/>
              </a:spcAft>
              <a:buClrTx/>
              <a:buSzTx/>
              <a:buFontTx/>
              <a:buNone/>
              <a:tabLst/>
            </a:pPr>
            <a:r>
              <a:rPr kumimoji="0" lang="kk-KZ" sz="3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Адам өмірінің мектептен кейінгі кезеңі үшін жасына қарай жіктеудің тұтас ғылыми негізі жоқ. Әдетте адамдар жасына қарай сандық жағынан (30 жасқа дейін, 30 жастан 45 жасқа, 65 жасқа дейін, 75 жастан кейінгі) немесе дәстүрлі – жастық шақ, жасөспірім жақ, кемелдену, қартаю деп бөлінеді. Осыған орай адам жасының метафоралық анықтамалары да бар, мысалы </a:t>
            </a:r>
            <a:r>
              <a:rPr kumimoji="0" lang="kk-KZ" sz="32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«нәзік жас», «бальзак жасы», «кербездік жас», «зейнеткерлік жас», «үшінші жас» </a:t>
            </a:r>
            <a:r>
              <a:rPr kumimoji="0" lang="kk-KZ" sz="3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т.б.. Кей жағдайда адам жасының қоғамдық-мөлшерленген жіктелуі дамудың генетикалық жағынан айқындалған ерекшеліктеріне сәйкес келе бермейтіні рас. </a:t>
            </a:r>
            <a:endParaRPr kumimoji="0" lang="kk-KZ" sz="3200"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Rectangle 1"/>
          <p:cNvSpPr>
            <a:spLocks noChangeArrowheads="1"/>
          </p:cNvSpPr>
          <p:nvPr/>
        </p:nvSpPr>
        <p:spPr bwMode="auto">
          <a:xfrm>
            <a:off x="0" y="0"/>
            <a:ext cx="9144000" cy="661719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7200" algn="l" defTabSz="914400" rtl="0" eaLnBrk="1" fontAlgn="base" latinLnBrk="0" hangingPunct="1">
              <a:lnSpc>
                <a:spcPct val="100000"/>
              </a:lnSpc>
              <a:spcBef>
                <a:spcPct val="0"/>
              </a:spcBef>
              <a:spcAft>
                <a:spcPct val="0"/>
              </a:spcAft>
              <a:buClrTx/>
              <a:buSzTx/>
              <a:buFontTx/>
              <a:buNone/>
              <a:tabLst/>
            </a:pPr>
            <a:r>
              <a:rPr kumimoji="0" lang="kk-KZ" sz="28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Дегенмен әртүрлі ғалымдар ересектіктің шегін әрқалай айқындайтындығын айта кеткен жөн. Мысалы </a:t>
            </a:r>
            <a:r>
              <a:rPr lang="ru-RU" sz="2800" dirty="0" smtClean="0">
                <a:latin typeface="Times New Roman" pitchFamily="18" charset="0"/>
                <a:ea typeface="Times New Roman" pitchFamily="18" charset="0"/>
                <a:cs typeface="Times New Roman" pitchFamily="18" charset="0"/>
              </a:rPr>
              <a:t>: </a:t>
            </a:r>
            <a:r>
              <a:rPr kumimoji="0" lang="kk-KZ" sz="28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Е.И.Степанова </a:t>
            </a:r>
            <a:r>
              <a:rPr kumimoji="0" lang="kk-KZ" sz="28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17 мен 70, </a:t>
            </a:r>
            <a:r>
              <a:rPr kumimoji="0" lang="kk-KZ" sz="28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Ю.Н.Кулюткин </a:t>
            </a:r>
            <a:r>
              <a:rPr kumimoji="0" lang="kk-KZ" sz="28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16 мен 70,  </a:t>
            </a:r>
            <a:r>
              <a:rPr kumimoji="0" lang="kk-KZ" sz="28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ағылшындық Д.Б.Бромлей </a:t>
            </a:r>
            <a:r>
              <a:rPr kumimoji="0" lang="kk-KZ" sz="28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21 мен 61 аралығы </a:t>
            </a:r>
            <a:r>
              <a:rPr kumimoji="0" lang="kk-KZ" sz="28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деп есептесе, ал франциялық Р.Мюккиелли  </a:t>
            </a:r>
            <a:r>
              <a:rPr kumimoji="0" lang="kk-KZ" sz="28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23 жастан </a:t>
            </a:r>
            <a:r>
              <a:rPr kumimoji="0" lang="kk-KZ" sz="28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басталады деген пікірде.</a:t>
            </a:r>
          </a:p>
          <a:p>
            <a:pPr marL="0" marR="0" lvl="0" indent="457200" algn="l" defTabSz="914400" rtl="0" eaLnBrk="0" fontAlgn="base" latinLnBrk="0" hangingPunct="0">
              <a:lnSpc>
                <a:spcPct val="100000"/>
              </a:lnSpc>
              <a:spcBef>
                <a:spcPct val="0"/>
              </a:spcBef>
              <a:spcAft>
                <a:spcPct val="0"/>
              </a:spcAft>
              <a:buClrTx/>
              <a:buSzTx/>
              <a:buFontTx/>
              <a:buNone/>
              <a:tabLst/>
            </a:pPr>
            <a:r>
              <a:rPr kumimoji="0" lang="kk-KZ" sz="3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Психофизиологияда адам жасын </a:t>
            </a:r>
            <a:r>
              <a:rPr kumimoji="0" lang="kk-KZ" sz="3200" b="0" i="0" u="none"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rPr>
              <a:t>хронологиялық </a:t>
            </a:r>
            <a:r>
              <a:rPr kumimoji="0" lang="kk-KZ" sz="3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және </a:t>
            </a:r>
            <a:r>
              <a:rPr kumimoji="0" lang="kk-KZ" sz="3200" b="0" i="0" u="none"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rPr>
              <a:t>биологиялық жас шамасы </a:t>
            </a:r>
            <a:r>
              <a:rPr kumimoji="0" lang="kk-KZ" sz="3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деп бөледі. </a:t>
            </a:r>
            <a:r>
              <a:rPr kumimoji="0" lang="kk-KZ" sz="32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Хронологиялық жас шамасы </a:t>
            </a:r>
            <a:r>
              <a:rPr kumimoji="0" lang="kk-KZ" sz="3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адамның немесе басқа тірі жанның дүниеде пайда болғанынан, туғанынан бастап өмір сүрген, тіршілік еткен уақытының (жылдарының) саны. </a:t>
            </a:r>
            <a:r>
              <a:rPr kumimoji="0" lang="kk-KZ" sz="32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Биологиялық жас шамасы </a:t>
            </a:r>
            <a:r>
              <a:rPr kumimoji="0" lang="kk-KZ" sz="3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адамның өсуі мен дамуының кезеңдері, деңгейі</a:t>
            </a:r>
            <a:r>
              <a:rPr kumimoji="0" lang="kk-KZ" sz="28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endParaRPr kumimoji="0" lang="kk-KZ" sz="2800"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1"/>
          <p:cNvSpPr>
            <a:spLocks noChangeArrowheads="1"/>
          </p:cNvSpPr>
          <p:nvPr/>
        </p:nvSpPr>
        <p:spPr bwMode="auto">
          <a:xfrm>
            <a:off x="0" y="0"/>
            <a:ext cx="9144000" cy="649408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7200" algn="just" defTabSz="914400" rtl="0" eaLnBrk="1" fontAlgn="base" latinLnBrk="0" hangingPunct="1">
              <a:lnSpc>
                <a:spcPct val="100000"/>
              </a:lnSpc>
              <a:spcBef>
                <a:spcPct val="0"/>
              </a:spcBef>
              <a:spcAft>
                <a:spcPct val="0"/>
              </a:spcAft>
              <a:buClrTx/>
              <a:buSzTx/>
              <a:buFontTx/>
              <a:buNone/>
              <a:tabLst/>
            </a:pPr>
            <a:r>
              <a:rPr kumimoji="0" lang="kk-KZ" sz="3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Белгілі әлеуметтанушы </a:t>
            </a:r>
            <a:r>
              <a:rPr kumimoji="0" lang="kk-KZ" sz="3200" b="0" i="0" u="none"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rPr>
              <a:t>И.С. Конның </a:t>
            </a:r>
            <a:r>
              <a:rPr kumimoji="0" lang="kk-KZ" sz="3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пікірінше, жас категорияларын санаудың </a:t>
            </a:r>
            <a:r>
              <a:rPr kumimoji="0" lang="kk-KZ" sz="32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үш жүйесі </a:t>
            </a:r>
            <a:r>
              <a:rPr kumimoji="0" lang="kk-KZ" sz="3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бар, олар: </a:t>
            </a:r>
            <a:r>
              <a:rPr kumimoji="0" lang="kk-KZ" sz="32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жеке дара дамудың заңдылықтары (адамның психобиологиялық ерекшеліктеріне негізделген мүмкіндіктері); </a:t>
            </a:r>
            <a:endParaRPr kumimoji="0" lang="ru-RU" sz="3200" b="1"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kk-KZ" sz="32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қоғамды жас шамасы бойынша стратификациялау ерекшелігі (әрбір буын үшін әлеуметтік-мәдени талаптар мен әрбір жас шамасының міндеті туралы қоғамдық түсінік);</a:t>
            </a:r>
            <a:endParaRPr kumimoji="0" lang="ru-RU" sz="3200" b="1"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kk-KZ" sz="32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мәдениеттің жас шамасы бойынша белгісі (мінез-құлық актілері, сыртқы бет-бейнесі, қарым-қатынас түрлері аясында әлеуметтік үміттердің жиынтығы).</a:t>
            </a:r>
            <a:endParaRPr kumimoji="0" lang="kk-KZ" sz="3200" b="1"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Rectangle 1"/>
          <p:cNvSpPr>
            <a:spLocks noChangeArrowheads="1"/>
          </p:cNvSpPr>
          <p:nvPr/>
        </p:nvSpPr>
        <p:spPr bwMode="auto">
          <a:xfrm>
            <a:off x="0" y="0"/>
            <a:ext cx="9144000" cy="649408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7200" algn="just" defTabSz="914400" rtl="0" eaLnBrk="1" fontAlgn="base" latinLnBrk="0" hangingPunct="1">
              <a:lnSpc>
                <a:spcPct val="100000"/>
              </a:lnSpc>
              <a:spcBef>
                <a:spcPct val="0"/>
              </a:spcBef>
              <a:spcAft>
                <a:spcPct val="0"/>
              </a:spcAft>
              <a:buClrTx/>
              <a:buSzTx/>
              <a:buFontTx/>
              <a:buNone/>
              <a:tabLst/>
            </a:pPr>
            <a:r>
              <a:rPr kumimoji="0" lang="kk-KZ" sz="3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Ересек адам көпөлшемді тіршілік иесі бола тұрып қоғамның дамуына </a:t>
            </a:r>
            <a:r>
              <a:rPr kumimoji="0" lang="kk-KZ" sz="32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физиологиялық, әлеуметтік-психологиялық, мазмұндық </a:t>
            </a:r>
            <a:r>
              <a:rPr kumimoji="0" lang="kk-KZ" sz="3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сипатта және </a:t>
            </a:r>
            <a:r>
              <a:rPr kumimoji="0" lang="kk-KZ" sz="32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басқа да әр түрлі бағыттарда </a:t>
            </a:r>
            <a:r>
              <a:rPr kumimoji="0" lang="kk-KZ" sz="3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өзінің жеке дара үлесін қоса алады. </a:t>
            </a:r>
            <a:r>
              <a:rPr kumimoji="0" lang="kk-KZ" sz="3200" b="0" i="0" u="none"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rPr>
              <a:t>Нақтылай кетсек:</a:t>
            </a:r>
            <a:endParaRPr kumimoji="0" lang="ru-RU" sz="3200" b="0" i="0" u="none" strike="noStrike" cap="none" normalizeH="0" baseline="0" dirty="0" smtClean="0">
              <a:ln>
                <a:noFill/>
              </a:ln>
              <a:solidFill>
                <a:srgbClr val="FF0000"/>
              </a:solidFill>
              <a:effectLst/>
              <a:latin typeface="Times New Roman" pitchFamily="18" charset="0"/>
              <a:cs typeface="Times New Roman" pitchFamily="18" charset="0"/>
            </a:endParaRP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kk-KZ" sz="32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табиғаттық бағытта (ұрпақ жалғастыру);</a:t>
            </a:r>
            <a:endParaRPr kumimoji="0" lang="ru-RU" sz="3200" b="1"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kk-KZ" sz="32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-тарихи-әлеуметтік бағытта (әлеуметтік өндіріс пен қоғамдық іс-әрекетке қатысу);</a:t>
            </a:r>
            <a:endParaRPr kumimoji="0" lang="ru-RU" sz="3200" b="1"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kk-KZ" sz="32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мәдени бағытта (мәдени тәжірибені сақтау және жаңа мәдениетті жасау);</a:t>
            </a:r>
            <a:endParaRPr kumimoji="0" lang="ru-RU" sz="3200" b="1"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kk-KZ" sz="32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рухани бағытта (рухани ізденісте саналы түрде «өз шегінен шығуға» қарай жылжу, адамзат дамуының рухани тәжірибесін игеру).</a:t>
            </a:r>
            <a:endParaRPr kumimoji="0" lang="kk-KZ" sz="3200" b="1"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9" name="Rectangle 1"/>
          <p:cNvSpPr>
            <a:spLocks noChangeArrowheads="1"/>
          </p:cNvSpPr>
          <p:nvPr/>
        </p:nvSpPr>
        <p:spPr bwMode="auto">
          <a:xfrm>
            <a:off x="0" y="357166"/>
            <a:ext cx="8929718" cy="629403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indent="227013" fontAlgn="base">
              <a:spcBef>
                <a:spcPct val="0"/>
              </a:spcBef>
              <a:spcAft>
                <a:spcPct val="0"/>
              </a:spcAft>
            </a:pPr>
            <a:r>
              <a:rPr lang="kk-KZ" sz="3600" b="1" dirty="0" smtClean="0">
                <a:solidFill>
                  <a:srgbClr val="FF0000"/>
                </a:solidFill>
                <a:latin typeface="Times New Roman" pitchFamily="18" charset="0"/>
                <a:ea typeface="Times New Roman" pitchFamily="18" charset="0"/>
                <a:cs typeface="Times New Roman" pitchFamily="18" charset="0"/>
              </a:rPr>
              <a:t>ЖОСПАРЫ</a:t>
            </a:r>
            <a:r>
              <a:rPr lang="kk-KZ" sz="3600" b="1" dirty="0" smtClean="0">
                <a:solidFill>
                  <a:srgbClr val="FF0000"/>
                </a:solidFill>
                <a:latin typeface="Times New Roman" pitchFamily="18" charset="0"/>
                <a:ea typeface="Times New Roman" pitchFamily="18" charset="0"/>
                <a:cs typeface="Times New Roman" pitchFamily="18" charset="0"/>
              </a:rPr>
              <a:t>:</a:t>
            </a:r>
            <a:endParaRPr lang="en-US" sz="3600" b="1" dirty="0" smtClean="0">
              <a:solidFill>
                <a:srgbClr val="FF0000"/>
              </a:solidFill>
              <a:latin typeface="Times New Roman" pitchFamily="18" charset="0"/>
              <a:ea typeface="Times New Roman" pitchFamily="18" charset="0"/>
              <a:cs typeface="Times New Roman" pitchFamily="18" charset="0"/>
            </a:endParaRPr>
          </a:p>
          <a:p>
            <a:pPr lvl="0" indent="227013" fontAlgn="base">
              <a:spcBef>
                <a:spcPct val="0"/>
              </a:spcBef>
              <a:spcAft>
                <a:spcPct val="0"/>
              </a:spcAft>
            </a:pPr>
            <a:r>
              <a:rPr kumimoji="0" lang="ru-RU" sz="54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1.</a:t>
            </a:r>
            <a:r>
              <a:rPr kumimoji="0" lang="kk-KZ" sz="54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Адам өмірінінің</a:t>
            </a:r>
            <a:r>
              <a:rPr kumimoji="0" lang="kk-KZ" sz="5400" b="1" i="0" u="none" strike="noStrike" cap="none" normalizeH="0" dirty="0" smtClean="0">
                <a:ln>
                  <a:noFill/>
                </a:ln>
                <a:solidFill>
                  <a:schemeClr val="tx1"/>
                </a:solidFill>
                <a:effectLst/>
                <a:latin typeface="Times New Roman" pitchFamily="18" charset="0"/>
                <a:ea typeface="Times New Roman" pitchFamily="18" charset="0"/>
                <a:cs typeface="Times New Roman" pitchFamily="18" charset="0"/>
              </a:rPr>
              <a:t> негізгі кезеңдері</a:t>
            </a:r>
          </a:p>
          <a:p>
            <a:pPr lvl="0" indent="227013" fontAlgn="base">
              <a:spcBef>
                <a:spcPct val="0"/>
              </a:spcBef>
              <a:spcAft>
                <a:spcPct val="0"/>
              </a:spcAft>
            </a:pPr>
            <a:r>
              <a:rPr kumimoji="0" lang="ru-RU" sz="54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2.</a:t>
            </a:r>
            <a:r>
              <a:rPr kumimoji="0" lang="en-US" sz="54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kk-KZ" sz="54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Ересек білім алушының    әлеуметтік-психологиялық  сипаттамасы</a:t>
            </a:r>
            <a:endParaRPr kumimoji="0" lang="en-US" sz="54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endParaRPr>
          </a:p>
          <a:p>
            <a:pPr lvl="0" indent="227013" fontAlgn="base">
              <a:spcBef>
                <a:spcPct val="0"/>
              </a:spcBef>
              <a:spcAft>
                <a:spcPct val="0"/>
              </a:spcAft>
            </a:pPr>
            <a:r>
              <a:rPr lang="ru-RU" sz="5400" b="1" dirty="0" smtClean="0">
                <a:latin typeface="Times New Roman" pitchFamily="18" charset="0"/>
                <a:cs typeface="Times New Roman" pitchFamily="18" charset="0"/>
              </a:rPr>
              <a:t>3</a:t>
            </a:r>
            <a:r>
              <a:rPr lang="en-US" sz="5400" b="1" dirty="0" smtClean="0">
                <a:latin typeface="Times New Roman" pitchFamily="18" charset="0"/>
                <a:cs typeface="Times New Roman" pitchFamily="18" charset="0"/>
              </a:rPr>
              <a:t>. </a:t>
            </a:r>
            <a:r>
              <a:rPr lang="uk-UA" sz="5400" b="1" dirty="0" err="1" smtClean="0">
                <a:latin typeface="Times New Roman" pitchFamily="18" charset="0"/>
                <a:cs typeface="Times New Roman" pitchFamily="18" charset="0"/>
              </a:rPr>
              <a:t>Ересектіктің</a:t>
            </a:r>
            <a:r>
              <a:rPr lang="uk-UA" sz="5400" b="1" dirty="0" smtClean="0">
                <a:latin typeface="Times New Roman" pitchFamily="18" charset="0"/>
                <a:cs typeface="Times New Roman" pitchFamily="18" charset="0"/>
              </a:rPr>
              <a:t> </a:t>
            </a:r>
            <a:r>
              <a:rPr lang="uk-UA" sz="5400" b="1" dirty="0" err="1" smtClean="0">
                <a:latin typeface="Times New Roman" pitchFamily="18" charset="0"/>
                <a:cs typeface="Times New Roman" pitchFamily="18" charset="0"/>
              </a:rPr>
              <a:t>кезеңдері</a:t>
            </a:r>
            <a:endParaRPr kumimoji="0" lang="en-US" sz="54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endParaRPr>
          </a:p>
          <a:p>
            <a:pPr marL="0" marR="0" lvl="0" indent="227013" algn="l" defTabSz="914400" rtl="0" eaLnBrk="1" fontAlgn="base" latinLnBrk="0" hangingPunct="1">
              <a:lnSpc>
                <a:spcPct val="100000"/>
              </a:lnSpc>
              <a:spcBef>
                <a:spcPct val="0"/>
              </a:spcBef>
              <a:spcAft>
                <a:spcPct val="0"/>
              </a:spcAft>
              <a:buClrTx/>
              <a:buSzTx/>
              <a:buFontTx/>
              <a:buNone/>
              <a:tabLst/>
            </a:pPr>
            <a:endParaRPr kumimoji="0" lang="en-US" sz="1600" b="1" i="0" u="none" strike="noStrike" cap="none" normalizeH="0" baseline="0" dirty="0" smtClean="0">
              <a:ln>
                <a:noFill/>
              </a:ln>
              <a:solidFill>
                <a:schemeClr val="tx1"/>
              </a:solidFill>
              <a:effectLst/>
              <a:latin typeface="Arial" pitchFamily="34" charset="0"/>
              <a:ea typeface="Times New Roman" pitchFamily="18" charset="0"/>
              <a:cs typeface="Kz Times New Roman"/>
            </a:endParaRPr>
          </a:p>
          <a:p>
            <a:pPr marL="0" marR="0" lvl="0" indent="227013" algn="l" defTabSz="914400" rtl="0" eaLnBrk="1" fontAlgn="base" latinLnBrk="0" hangingPunct="1">
              <a:lnSpc>
                <a:spcPct val="100000"/>
              </a:lnSpc>
              <a:spcBef>
                <a:spcPct val="0"/>
              </a:spcBef>
              <a:spcAft>
                <a:spcPct val="0"/>
              </a:spcAft>
              <a:buClrTx/>
              <a:buSzTx/>
              <a:buFontTx/>
              <a:buNone/>
              <a:tabLst/>
            </a:pPr>
            <a:endParaRPr kumimoji="0" lang="ru-RU" sz="900" b="0" i="0" u="none" strike="noStrike" cap="none" normalizeH="0" baseline="0" dirty="0" smtClean="0">
              <a:ln>
                <a:noFill/>
              </a:ln>
              <a:solidFill>
                <a:schemeClr val="tx1"/>
              </a:solidFill>
              <a:effectLst/>
              <a:latin typeface="Arial" pitchFamily="34" charset="0"/>
              <a:cs typeface="Arial" pitchFamily="34" charset="0"/>
            </a:endParaRPr>
          </a:p>
          <a:p>
            <a:pPr marL="0" marR="0" lvl="0" indent="227013" algn="l" defTabSz="914400" rtl="0" eaLnBrk="0" fontAlgn="base" latinLnBrk="0" hangingPunct="0">
              <a:lnSpc>
                <a:spcPct val="100000"/>
              </a:lnSpc>
              <a:spcBef>
                <a:spcPct val="0"/>
              </a:spcBef>
              <a:spcAft>
                <a:spcPct val="0"/>
              </a:spcAft>
              <a:buClrTx/>
              <a:buSzTx/>
              <a:buFontTx/>
              <a:buNone/>
              <a:tabLst/>
            </a:pPr>
            <a:endParaRPr kumimoji="0" lang="ru-RU"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Rectangle 1"/>
          <p:cNvSpPr>
            <a:spLocks noChangeArrowheads="1"/>
          </p:cNvSpPr>
          <p:nvPr/>
        </p:nvSpPr>
        <p:spPr bwMode="auto">
          <a:xfrm>
            <a:off x="0" y="0"/>
            <a:ext cx="9144000" cy="698652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7200" algn="just" defTabSz="914400" rtl="0" eaLnBrk="1" fontAlgn="base" latinLnBrk="0" hangingPunct="1">
              <a:lnSpc>
                <a:spcPct val="100000"/>
              </a:lnSpc>
              <a:spcBef>
                <a:spcPct val="0"/>
              </a:spcBef>
              <a:spcAft>
                <a:spcPct val="0"/>
              </a:spcAft>
              <a:buClrTx/>
              <a:buSzTx/>
              <a:buFontTx/>
              <a:buNone/>
              <a:tabLst/>
            </a:pPr>
            <a:r>
              <a:rPr kumimoji="0" lang="kk-KZ" sz="28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Ересек адамның үлгісін жасағанда оны </a:t>
            </a:r>
            <a:r>
              <a:rPr kumimoji="0" lang="kk-KZ" sz="28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биоәлеуметтік-мәдени, рухани-адамгершілік жағынан дамитын тірі жан </a:t>
            </a:r>
            <a:r>
              <a:rPr kumimoji="0" lang="kk-KZ" sz="28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деп қарастырған жөн. </a:t>
            </a:r>
            <a:r>
              <a:rPr kumimoji="0" lang="kk-KZ" sz="28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Ересек адам </a:t>
            </a:r>
            <a:r>
              <a:rPr kumimoji="0" lang="kk-KZ" sz="28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kk-KZ" sz="2800" b="0" i="0" u="none"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rPr>
              <a:t>жеке, субъективті, жеке тұлғалық, жеке даралық және әмбебаптық бастамаларды </a:t>
            </a:r>
            <a:r>
              <a:rPr kumimoji="0" lang="kk-KZ" sz="28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бойына жиған тірі жан. </a:t>
            </a:r>
          </a:p>
          <a:p>
            <a:pPr indent="457200" algn="just" fontAlgn="base">
              <a:spcBef>
                <a:spcPct val="0"/>
              </a:spcBef>
              <a:spcAft>
                <a:spcPct val="0"/>
              </a:spcAft>
            </a:pPr>
            <a:r>
              <a:rPr lang="kk-KZ" sz="2800" b="1" i="1" dirty="0" smtClean="0">
                <a:solidFill>
                  <a:srgbClr val="FF0000"/>
                </a:solidFill>
                <a:latin typeface="Times New Roman" pitchFamily="18" charset="0"/>
                <a:cs typeface="Times New Roman" pitchFamily="18" charset="0"/>
              </a:rPr>
              <a:t>Субъект</a:t>
            </a:r>
            <a:r>
              <a:rPr lang="kk-KZ" sz="2800" dirty="0" smtClean="0">
                <a:latin typeface="Times New Roman" pitchFamily="18" charset="0"/>
                <a:cs typeface="Times New Roman" pitchFamily="18" charset="0"/>
              </a:rPr>
              <a:t> ретінде ересек адам тақырыптық-тәжірибелік, кәсіби іс-әрекет иесі, өзінің жан-рухани күштерін, яғни сана мен рефлексияның белсенділігін, мақсатты қою еркіндігі мен өз әрекетіне деген жауапкершілікті, өзінің жеке дара ұстанымын білдіру қажеттілігін, басқалармен қарым-қатынас жасауға ұмтылысын, өз бетінше жұмсаушы. </a:t>
            </a:r>
            <a:r>
              <a:rPr lang="kk-KZ" sz="2800" b="1" i="1" dirty="0" smtClean="0">
                <a:solidFill>
                  <a:srgbClr val="FF0000"/>
                </a:solidFill>
                <a:latin typeface="Times New Roman" pitchFamily="18" charset="0"/>
                <a:cs typeface="Times New Roman" pitchFamily="18" charset="0"/>
              </a:rPr>
              <a:t>Жеке тұлға</a:t>
            </a:r>
            <a:r>
              <a:rPr lang="kk-KZ" sz="2800" dirty="0" smtClean="0">
                <a:solidFill>
                  <a:srgbClr val="FF0000"/>
                </a:solidFill>
                <a:latin typeface="Times New Roman" pitchFamily="18" charset="0"/>
                <a:cs typeface="Times New Roman" pitchFamily="18" charset="0"/>
              </a:rPr>
              <a:t> </a:t>
            </a:r>
            <a:r>
              <a:rPr lang="kk-KZ" sz="2800" dirty="0" smtClean="0">
                <a:latin typeface="Times New Roman" pitchFamily="18" charset="0"/>
                <a:cs typeface="Times New Roman" pitchFamily="18" charset="0"/>
              </a:rPr>
              <a:t>ретінде ол – басқа адамдар арасында өз орнын еркін әрі жауапкершілікпен айқандайтын әлеуметтік топ өкілі, қоғамдық қатынастар иесі.</a:t>
            </a:r>
            <a:endParaRPr lang="ru-RU" sz="2800" dirty="0" smtClean="0">
              <a:latin typeface="Times New Roman" pitchFamily="18" charset="0"/>
              <a:cs typeface="Times New Roman" pitchFamily="18" charset="0"/>
            </a:endParaRPr>
          </a:p>
          <a:p>
            <a:pPr marL="0" marR="0" lvl="0" indent="457200" algn="just" defTabSz="914400" rtl="0" eaLnBrk="1" fontAlgn="base" latinLnBrk="0" hangingPunct="1">
              <a:lnSpc>
                <a:spcPct val="100000"/>
              </a:lnSpc>
              <a:spcBef>
                <a:spcPct val="0"/>
              </a:spcBef>
              <a:spcAft>
                <a:spcPct val="0"/>
              </a:spcAft>
              <a:buClrTx/>
              <a:buSzTx/>
              <a:buFontTx/>
              <a:buNone/>
              <a:tabLst/>
            </a:pPr>
            <a:endParaRPr kumimoji="0" lang="kk-KZ" sz="2800"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Rectangle 1"/>
          <p:cNvSpPr>
            <a:spLocks noChangeArrowheads="1"/>
          </p:cNvSpPr>
          <p:nvPr/>
        </p:nvSpPr>
        <p:spPr bwMode="auto">
          <a:xfrm>
            <a:off x="0" y="0"/>
            <a:ext cx="9144000" cy="674030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7200" algn="just" defTabSz="914400" rtl="0" eaLnBrk="1" fontAlgn="base" latinLnBrk="0" hangingPunct="1">
              <a:lnSpc>
                <a:spcPct val="100000"/>
              </a:lnSpc>
              <a:spcBef>
                <a:spcPct val="0"/>
              </a:spcBef>
              <a:spcAft>
                <a:spcPct val="0"/>
              </a:spcAft>
              <a:buClrTx/>
              <a:buSzTx/>
              <a:buFontTx/>
              <a:buNone/>
              <a:tabLst/>
            </a:pPr>
            <a:r>
              <a:rPr kumimoji="0" lang="kk-KZ" sz="36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Ересек адам дара жеке тұлға ретінде адам дамуының сапалы тіпті басқа деңгейі, ол өзінің зиятты және кәсіби қажеттіліктерін шығармашылық іс-әрекет арқылы қанағаттандырады. Бұл өз бетінше ересек адамның өз өзімен, өз бірегейлігімен, қайталанбастығымен, басқа өзімен рефлексивті кездесуі, бұл дамыған жеке тұлғаның қоршаған адамдардың, тіпті дамудың мұндай дәрежесіне жетпегендердің оны қабылдауы немесе қабылдамауы арқылы көрінетін «сапа белгісі». </a:t>
            </a:r>
            <a:endParaRPr kumimoji="0" lang="kk-KZ" sz="3600"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1"/>
          <p:cNvSpPr>
            <a:spLocks noChangeArrowheads="1"/>
          </p:cNvSpPr>
          <p:nvPr/>
        </p:nvSpPr>
        <p:spPr bwMode="auto">
          <a:xfrm>
            <a:off x="0" y="0"/>
            <a:ext cx="9144000" cy="655564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7200" algn="just" defTabSz="914400" rtl="0" eaLnBrk="1" fontAlgn="base" latinLnBrk="0" hangingPunct="1">
              <a:lnSpc>
                <a:spcPct val="100000"/>
              </a:lnSpc>
              <a:spcBef>
                <a:spcPct val="0"/>
              </a:spcBef>
              <a:spcAft>
                <a:spcPct val="0"/>
              </a:spcAft>
              <a:buClrTx/>
              <a:buSzTx/>
              <a:buFontTx/>
              <a:buNone/>
              <a:tabLst/>
            </a:pPr>
            <a:r>
              <a:rPr kumimoji="0" lang="kk-KZ" sz="28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Ересек адам </a:t>
            </a:r>
            <a:r>
              <a:rPr kumimoji="0" lang="kk-KZ" sz="2800" b="1" i="1" u="none"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rPr>
              <a:t>әмбебаптық үлгісі </a:t>
            </a:r>
            <a:r>
              <a:rPr kumimoji="0" lang="kk-KZ" sz="28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ретінде – </a:t>
            </a:r>
            <a:r>
              <a:rPr kumimoji="0" lang="kk-KZ" sz="28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адамның рухани дамуының жоғарғы деңгейі, ол әлемдік сананың байланысының, ноосфералық ой мен құдіретті бастаманың</a:t>
            </a:r>
            <a:r>
              <a:rPr kumimoji="0" lang="kk-KZ" sz="28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иесі. Егер құдіретті бастаманы адамның өз ішінде, </a:t>
            </a:r>
            <a:r>
              <a:rPr kumimoji="0" lang="kk-KZ" sz="28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әлемде Абсолютті, Идеяны, Жоғарғы әділетті, адам Ар-ұятының көзін, Кінә мен Ұят сезімдерін, адам күші жетпейтін мүмкіндіктер мен күш-жігерді іздеу </a:t>
            </a:r>
            <a:r>
              <a:rPr kumimoji="0" lang="kk-KZ" sz="28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деп түсінетін болсақ, жаңа тарихи кезеңде кез келген ересек адамның бойында екі бастаманың: </a:t>
            </a:r>
            <a:r>
              <a:rPr kumimoji="0" lang="kk-KZ" sz="28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құдіреттілік пен жамандықтың, жарық пен қараңғылықтың, жасампаздық пен жоюшылықтың, руханилық пен азғандықтың бар екені.</a:t>
            </a:r>
            <a:r>
              <a:rPr kumimoji="0" lang="kk-KZ" sz="28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kk-KZ" sz="2800" b="1" i="0" u="none"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rPr>
              <a:t>Әмбебап</a:t>
            </a:r>
            <a:r>
              <a:rPr kumimoji="0" lang="kk-KZ" sz="28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ересек адамның </a:t>
            </a:r>
            <a:r>
              <a:rPr kumimoji="0" lang="kk-KZ" sz="28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«жақсырақ өзін» іздеуі жасампаздыққа сүйеніп, өз бойындағы жамандықты </a:t>
            </a:r>
            <a:r>
              <a:rPr kumimoji="0" lang="kk-KZ" sz="28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жою болып табылады. </a:t>
            </a:r>
            <a:endParaRPr kumimoji="0" lang="kk-KZ" sz="2800"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Rectangle 1"/>
          <p:cNvSpPr>
            <a:spLocks noChangeArrowheads="1"/>
          </p:cNvSpPr>
          <p:nvPr/>
        </p:nvSpPr>
        <p:spPr bwMode="auto">
          <a:xfrm>
            <a:off x="0" y="0"/>
            <a:ext cx="9144000" cy="686341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228600" algn="just" defTabSz="914400" rtl="0" eaLnBrk="1" fontAlgn="base" latinLnBrk="0" hangingPunct="1">
              <a:lnSpc>
                <a:spcPct val="100000"/>
              </a:lnSpc>
              <a:spcBef>
                <a:spcPct val="0"/>
              </a:spcBef>
              <a:spcAft>
                <a:spcPct val="0"/>
              </a:spcAft>
              <a:buClrTx/>
              <a:buSzTx/>
              <a:buFontTx/>
              <a:buNone/>
              <a:tabLst/>
            </a:pPr>
            <a:r>
              <a:rPr kumimoji="0" lang="uk-UA" sz="3200" b="1" i="0" u="none"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rPr>
              <a:t>                </a:t>
            </a:r>
            <a:r>
              <a:rPr kumimoji="0" lang="uk-UA" sz="3200" b="1" i="0" u="none" strike="noStrike" cap="none" normalizeH="0" baseline="0" dirty="0" err="1" smtClean="0">
                <a:ln>
                  <a:noFill/>
                </a:ln>
                <a:solidFill>
                  <a:srgbClr val="FF0000"/>
                </a:solidFill>
                <a:effectLst/>
                <a:latin typeface="Times New Roman" pitchFamily="18" charset="0"/>
                <a:ea typeface="Times New Roman" pitchFamily="18" charset="0"/>
                <a:cs typeface="Times New Roman" pitchFamily="18" charset="0"/>
              </a:rPr>
              <a:t>Ересектіктің</a:t>
            </a:r>
            <a:r>
              <a:rPr kumimoji="0" lang="uk-UA" sz="3200" b="1" i="0" u="none"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rPr>
              <a:t> </a:t>
            </a:r>
            <a:r>
              <a:rPr kumimoji="0" lang="uk-UA" sz="3200" b="1" i="0" u="none" strike="noStrike" cap="none" normalizeH="0" baseline="0" dirty="0" err="1" smtClean="0">
                <a:ln>
                  <a:noFill/>
                </a:ln>
                <a:solidFill>
                  <a:srgbClr val="FF0000"/>
                </a:solidFill>
                <a:effectLst/>
                <a:latin typeface="Times New Roman" pitchFamily="18" charset="0"/>
                <a:ea typeface="Times New Roman" pitchFamily="18" charset="0"/>
                <a:cs typeface="Times New Roman" pitchFamily="18" charset="0"/>
              </a:rPr>
              <a:t>кезеңдері</a:t>
            </a:r>
            <a:endParaRPr kumimoji="0" lang="ru-RU" sz="3200" b="0" i="0" u="none" strike="noStrike" cap="none" normalizeH="0" baseline="0" dirty="0" smtClean="0">
              <a:ln>
                <a:noFill/>
              </a:ln>
              <a:solidFill>
                <a:srgbClr val="FF0000"/>
              </a:solidFill>
              <a:effectLst/>
              <a:latin typeface="Times New Roman" pitchFamily="18" charset="0"/>
              <a:cs typeface="Times New Roman" pitchFamily="18" charset="0"/>
            </a:endParaRP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kk-KZ"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Адам жасын кезеңдерге бөлу мен оның көрсеткіштері жайлы әралуан пікірлер бар. Бұл мәселе ең алғаш Ежелгі Грекия жерінде көтеріліп, Питагор адамды табиғаттың туындысы ретінде қарастыра отырып, оның өмірінің әр 20 жылын  жыл мезгілдеріне орай бөлуді ұсынады. Адам жасының көктемі – 20 жасқа дейін; жазы – 20-40 жас; күзі – 40-60; ал қысы – 60-80 деп белгілеген.</a:t>
            </a:r>
            <a:endParaRPr kumimoji="0" lang="ru-RU" sz="2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kk-KZ"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Аристотель жас мөлшерін: </a:t>
            </a:r>
            <a:r>
              <a:rPr kumimoji="0" lang="kk-KZ" sz="24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жастық шақ, есейген шақ, қарттық </a:t>
            </a:r>
            <a:r>
              <a:rPr kumimoji="0" lang="kk-KZ"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деп бөле отырып, әр жасқа тән ерекшеліктерді айқындаған. </a:t>
            </a:r>
            <a:r>
              <a:rPr kumimoji="0" lang="kk-KZ" sz="24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Жастық</a:t>
            </a:r>
            <a:r>
              <a:rPr kumimoji="0" lang="kk-KZ"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шаққа </a:t>
            </a:r>
            <a:r>
              <a:rPr kumimoji="0" lang="kk-KZ" sz="24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құмарту, еліктеу,</a:t>
            </a:r>
            <a:r>
              <a:rPr kumimoji="0" lang="kk-KZ"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kk-KZ" sz="24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есейген</a:t>
            </a:r>
            <a:r>
              <a:rPr kumimoji="0" lang="kk-KZ"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шаққа </a:t>
            </a:r>
            <a:r>
              <a:rPr kumimoji="0" lang="kk-KZ" sz="24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ұмтылыстар мен биік мақсаттар, кісілік</a:t>
            </a:r>
            <a:r>
              <a:rPr kumimoji="0" lang="kk-KZ"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ал </a:t>
            </a:r>
            <a:r>
              <a:rPr kumimoji="0" lang="kk-KZ" sz="24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қарттыққа</a:t>
            </a:r>
            <a:r>
              <a:rPr kumimoji="0" lang="kk-KZ"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өмірдің </a:t>
            </a:r>
            <a:r>
              <a:rPr kumimoji="0" lang="kk-KZ" sz="24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мәнін ұғыну, ақылгөйлік, даналық, парасаттылық </a:t>
            </a:r>
            <a:r>
              <a:rPr kumimoji="0" lang="kk-KZ"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тән деп есептеген.</a:t>
            </a:r>
            <a:endParaRPr kumimoji="0" lang="ru-RU" sz="2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kk-KZ"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Ежелгі Қытайда адамның жас мөлшерінің кезеңдері тіршілік әрекеті және айналысатын қызмет түріне қатысты айқындалатын болған. 20-30 жас аралығы тұрмыс құратын; 30-40 жас қоғамдық қызметке араласу; 40-50 жас жеке басына арналатын кезең; 50-60 шығармашылық кезеңі ретінде айқындалады.</a:t>
            </a:r>
            <a:endParaRPr kumimoji="0" lang="kk-KZ" sz="2400"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Rectangle 1"/>
          <p:cNvSpPr>
            <a:spLocks noChangeArrowheads="1"/>
          </p:cNvSpPr>
          <p:nvPr/>
        </p:nvSpPr>
        <p:spPr bwMode="auto">
          <a:xfrm>
            <a:off x="0" y="0"/>
            <a:ext cx="9144000" cy="674030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7200" algn="just" defTabSz="914400" rtl="0" eaLnBrk="1" fontAlgn="base" latinLnBrk="0" hangingPunct="1">
              <a:lnSpc>
                <a:spcPct val="100000"/>
              </a:lnSpc>
              <a:spcBef>
                <a:spcPct val="0"/>
              </a:spcBef>
              <a:spcAft>
                <a:spcPct val="0"/>
              </a:spcAft>
              <a:buClrTx/>
              <a:buSzTx/>
              <a:buFontTx/>
              <a:buNone/>
              <a:tabLst/>
            </a:pPr>
            <a:r>
              <a:rPr kumimoji="0" lang="kk-KZ"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Ересек адам үшін өмірінің кез келген мезетінде оқудың мәні бар екенін дәлелдегеннен кейін, бұл оқытудың үрдіс ретінде баланы оқытудан қандай айырмашылығы бар екенін айқандау үшін ересектенудің бірнеше мазмұндық-мәндік кезеңдерге бөлінетіндігіне тоқталған жөн.</a:t>
            </a:r>
            <a:endParaRPr kumimoji="0" lang="ru-RU" sz="2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kk-KZ" sz="2400" b="1" i="1"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Бірінші</a:t>
            </a:r>
            <a:r>
              <a:rPr kumimoji="0" lang="kk-KZ" sz="2400" b="1" i="1" u="none" strike="noStrike" cap="none" normalizeH="0" dirty="0" smtClean="0">
                <a:ln>
                  <a:noFill/>
                </a:ln>
                <a:solidFill>
                  <a:schemeClr val="tx1"/>
                </a:solidFill>
                <a:effectLst/>
                <a:latin typeface="Times New Roman" pitchFamily="18" charset="0"/>
                <a:ea typeface="Times New Roman" pitchFamily="18" charset="0"/>
                <a:cs typeface="Times New Roman" pitchFamily="18" charset="0"/>
              </a:rPr>
              <a:t> кезең </a:t>
            </a:r>
            <a:r>
              <a:rPr kumimoji="0" lang="kk-KZ" sz="2800" b="1" i="0" u="none"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rPr>
              <a:t>жастық шақ</a:t>
            </a:r>
            <a:r>
              <a:rPr kumimoji="0" lang="kk-KZ" sz="2800" b="0" i="0" u="none"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rPr>
              <a:t> </a:t>
            </a:r>
            <a:r>
              <a:rPr kumimoji="0" lang="kk-KZ"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(18 – 30 жас аралығы). Бұл – адамның болмыстық мүмкіндіктеріне толықтай кірісе алуымен сипатталады: ол жанұя құрып, бала өсіруге, қоғамның әлеуметтік-еңбектік және әлеуметтік-саяси өміріне қатысуға дайын; оның алдында жан жақты белсенділік кеңістігі ашылған кезеңі. Бұл өмірлік жолды стратегиялық тұрғыда таңдаудың жаңа жағдайын жасайды. Немістің философиялық әдебиетінде 22 жастан 27 жасқа дейінгі кезеңнің «жиһанкездік жылдар» деп аталуы тегін емес. Бұл сөз тіркесінің астарында географиялық, физикалық кеңістіктегі жиһанкездікпен қоса адамның болашақ тағдырын анықтайтын рухани ізденістер деген терең ой жатыр. Бұл кезең, сондай-ақ, байқап көру мен қателіктер уақыты, алғашқы өмір сабақтарынан тәжірибе жинақтау шағы болып табылады</a:t>
            </a:r>
            <a:r>
              <a:rPr kumimoji="0" lang="kk-KZ" sz="1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endParaRPr kumimoji="0" lang="kk-KZ"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Rectangle 1"/>
          <p:cNvSpPr>
            <a:spLocks noChangeArrowheads="1"/>
          </p:cNvSpPr>
          <p:nvPr/>
        </p:nvSpPr>
        <p:spPr bwMode="auto">
          <a:xfrm>
            <a:off x="0" y="0"/>
            <a:ext cx="9144000" cy="674030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7200" algn="just" defTabSz="914400" rtl="0" eaLnBrk="1" fontAlgn="base" latinLnBrk="0" hangingPunct="1">
              <a:lnSpc>
                <a:spcPct val="100000"/>
              </a:lnSpc>
              <a:spcBef>
                <a:spcPct val="0"/>
              </a:spcBef>
              <a:spcAft>
                <a:spcPct val="0"/>
              </a:spcAft>
              <a:buClrTx/>
              <a:buSzTx/>
              <a:buFontTx/>
              <a:buNone/>
              <a:tabLst/>
            </a:pPr>
            <a:r>
              <a:rPr kumimoji="0" lang="kk-KZ" sz="3600" b="1" i="1"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Екінші кезең </a:t>
            </a:r>
            <a:r>
              <a:rPr kumimoji="0" lang="kk-KZ" sz="36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kk-KZ" sz="3600" b="1" i="0" u="none"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rPr>
              <a:t>кемелдену.</a:t>
            </a:r>
            <a:r>
              <a:rPr kumimoji="0" lang="kk-KZ" sz="3600" b="0" i="0" u="none"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rPr>
              <a:t> </a:t>
            </a:r>
            <a:r>
              <a:rPr kumimoji="0" lang="kk-KZ" sz="36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Дәстүрлі, тұрмыстық түсіндірмеде «кемеліне жеткен» ұғымы белгілі бір жасқа жету дегенді білдіреді. Кемелдену, бұған қоса, тәжірибе, уақыт, даму деңгейі, іс-әрекет, белгілі бір талаптарға сәйкестік арқылы айқындалады. («Кемеліне жеткен» сөзінің мәні – ойластырылған, тәжірибелілікті айғақтайтын; толық қалыптасқан, толық дамыған т.б. дегенге сай келеді). Кемелдену уақыты жастық шақ пен кәріліктің арасы – 30 жастан 55-60 жасқа дейінгі кезең деп қарастырады.</a:t>
            </a:r>
            <a:endParaRPr kumimoji="0" lang="kk-KZ" sz="3600"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Rectangle 1"/>
          <p:cNvSpPr>
            <a:spLocks noChangeArrowheads="1"/>
          </p:cNvSpPr>
          <p:nvPr/>
        </p:nvSpPr>
        <p:spPr bwMode="auto">
          <a:xfrm>
            <a:off x="0" y="0"/>
            <a:ext cx="9144000" cy="637097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7200" algn="just" defTabSz="914400" rtl="0" eaLnBrk="1" fontAlgn="base" latinLnBrk="0" hangingPunct="1">
              <a:lnSpc>
                <a:spcPct val="100000"/>
              </a:lnSpc>
              <a:spcBef>
                <a:spcPct val="0"/>
              </a:spcBef>
              <a:spcAft>
                <a:spcPct val="0"/>
              </a:spcAft>
              <a:buClrTx/>
              <a:buSzTx/>
              <a:buFontTx/>
              <a:buNone/>
              <a:tabLst/>
            </a:pPr>
            <a:r>
              <a:rPr kumimoji="0" lang="kk-KZ"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Көптеген зерттеушілердің пікірінше, кемелдену ұғымы адами ресурстардың физиологиялық жай-күйі емес. Кемелденудің физиологиялық, психологиялық, әлеуметтік сияқты түрлері бар. Кемелдену жасы адамгершілік қасиетпен сипатталады, сондықтан адамның кемеліне жетуі жылдар бойы жинақталған зияты және рухани еңбек арқылы келеді. Бұл адам болу, өзін жеке тұлға ретінде көрсете алу үшін күш салып, тырысудың нәтижесі. Қоғамға, басқа адамдарға өз өмірінің шығармашылығының жемістерін көрсететін мезгіл. </a:t>
            </a:r>
            <a:endParaRPr kumimoji="0" lang="ru-RU" sz="2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kk-KZ" sz="2400" b="1"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Адамның кемелденуінің маңызды көрсеткіштерінің </a:t>
            </a:r>
            <a:r>
              <a:rPr kumimoji="0" lang="kk-KZ" sz="24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бірі ретінде әлеуметтік жауапкершілік шарасы еліміздің </a:t>
            </a:r>
            <a:r>
              <a:rPr kumimoji="0" lang="kk-KZ" sz="2400" b="1"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Ата заңы – Конституцияда </a:t>
            </a:r>
            <a:r>
              <a:rPr kumimoji="0" lang="kk-KZ" sz="24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көрсетілген. Онда </a:t>
            </a:r>
            <a:r>
              <a:rPr kumimoji="0" lang="kk-KZ" sz="2400" b="1"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еліміздің кәмелетке толған азаматтары «өзінің азаматтығына орай  құқықтарға ие болып, міндеттер атқарады» (12 бап, 3 тармақ),</a:t>
            </a:r>
            <a:r>
              <a:rPr kumimoji="0" lang="kk-KZ" sz="2400" b="1" i="0" u="none"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rPr>
              <a:t> </a:t>
            </a:r>
            <a:r>
              <a:rPr kumimoji="0" lang="kk-KZ" sz="2400" b="1"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сонымен бірге «18</a:t>
            </a:r>
            <a:r>
              <a:rPr kumimoji="0" lang="kk-KZ" sz="2400" b="1" i="0" u="none"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rPr>
              <a:t> </a:t>
            </a:r>
            <a:r>
              <a:rPr kumimoji="0" lang="kk-KZ" sz="2400" b="1"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жасқа келген азаматтар мемлекеттік билік органдары мен жергілікті өзін өзі басқару орындарын сайлап және сайлануға»</a:t>
            </a:r>
            <a:r>
              <a:rPr kumimoji="0" lang="kk-KZ" sz="2400" b="1" i="0" u="none"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rPr>
              <a:t> </a:t>
            </a:r>
            <a:r>
              <a:rPr kumimoji="0" lang="kk-KZ" sz="2400" b="1"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(33 бап) құқықтары </a:t>
            </a:r>
            <a:r>
              <a:rPr kumimoji="0" lang="kk-KZ" sz="24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бар делінген.</a:t>
            </a:r>
            <a:r>
              <a:rPr kumimoji="0" lang="kk-KZ" sz="2400" b="0" i="0" u="none"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rPr>
              <a:t> </a:t>
            </a:r>
            <a:endParaRPr kumimoji="0" lang="kk-KZ" sz="2400"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14282" y="285728"/>
            <a:ext cx="8643998" cy="5693866"/>
          </a:xfrm>
          <a:prstGeom prst="rect">
            <a:avLst/>
          </a:prstGeom>
        </p:spPr>
        <p:txBody>
          <a:bodyPr wrap="square">
            <a:spAutoFit/>
          </a:bodyPr>
          <a:lstStyle/>
          <a:p>
            <a:r>
              <a:rPr lang="kk-KZ" sz="2800" b="1" i="1" dirty="0" smtClean="0">
                <a:latin typeface="Times New Roman" pitchFamily="18" charset="0"/>
                <a:cs typeface="Times New Roman" pitchFamily="18" charset="0"/>
              </a:rPr>
              <a:t>Есеюдің үшінші кезеңі </a:t>
            </a:r>
            <a:r>
              <a:rPr lang="kk-KZ" sz="2800" dirty="0" smtClean="0">
                <a:latin typeface="Times New Roman" pitchFamily="18" charset="0"/>
                <a:cs typeface="Times New Roman" pitchFamily="18" charset="0"/>
              </a:rPr>
              <a:t>– </a:t>
            </a:r>
            <a:r>
              <a:rPr lang="kk-KZ" sz="2800" b="1" dirty="0" smtClean="0">
                <a:solidFill>
                  <a:srgbClr val="FF0000"/>
                </a:solidFill>
                <a:latin typeface="Times New Roman" pitchFamily="18" charset="0"/>
                <a:cs typeface="Times New Roman" pitchFamily="18" charset="0"/>
              </a:rPr>
              <a:t>егде жас, көп жасағандық</a:t>
            </a:r>
            <a:r>
              <a:rPr lang="kk-KZ" sz="2800" dirty="0" smtClean="0">
                <a:solidFill>
                  <a:srgbClr val="FF0000"/>
                </a:solidFill>
                <a:latin typeface="Times New Roman" pitchFamily="18" charset="0"/>
                <a:cs typeface="Times New Roman" pitchFamily="18" charset="0"/>
              </a:rPr>
              <a:t>. </a:t>
            </a:r>
            <a:r>
              <a:rPr lang="kk-KZ" sz="2800" dirty="0" smtClean="0">
                <a:latin typeface="Times New Roman" pitchFamily="18" charset="0"/>
                <a:cs typeface="Times New Roman" pitchFamily="18" charset="0"/>
              </a:rPr>
              <a:t>Егде жастағы адамның қалыптасуы оның өмірінің алдыңғы кезеңдерінен өзгеше болып келеді (егде, көп жасаған яғни біраз өмір сүрген, өмірдің жөн-жосығын білетін деген сөз). Бұл өмір жолының қорытындысын жасау, жинаған тәжірибесіне баға беру, оны басқаларға жеткізу уақыты. Әр адам үшінші жас шамасына аяқ басарда өмірінің стратегиясын таңдайды. Зейнеткерлікке шыққаннан кейін кейбіреулер үй шаруашылығын ұйымдастырып, жүргізеді, немерелерінің тәрбиесіне белсенді қатысады, саяжайда еңбек етеді. Енді біреулері қарқынды қоғамдық іс-әрекетті бастаса, кейбіреуі жалғыздықта тұйықталады. </a:t>
            </a:r>
            <a:endParaRPr lang="ru-RU" sz="2800" dirty="0">
              <a:latin typeface="Times New Roman" pitchFamily="18" charset="0"/>
              <a:cs typeface="Times New Roman" pitchFamily="18" charset="0"/>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14282" y="214291"/>
            <a:ext cx="8715436" cy="5632311"/>
          </a:xfrm>
          <a:prstGeom prst="rect">
            <a:avLst/>
          </a:prstGeom>
        </p:spPr>
        <p:txBody>
          <a:bodyPr wrap="square">
            <a:spAutoFit/>
          </a:bodyPr>
          <a:lstStyle/>
          <a:p>
            <a:r>
              <a:rPr lang="kk-KZ" sz="3600" dirty="0" smtClean="0">
                <a:latin typeface="Times New Roman" pitchFamily="18" charset="0"/>
                <a:cs typeface="Times New Roman" pitchFamily="18" charset="0"/>
              </a:rPr>
              <a:t>Үшінші жас шамасында ғана </a:t>
            </a:r>
            <a:r>
              <a:rPr lang="kk-KZ" sz="3600" b="1" dirty="0" smtClean="0">
                <a:latin typeface="Times New Roman" pitchFamily="18" charset="0"/>
                <a:cs typeface="Times New Roman" pitchFamily="18" charset="0"/>
              </a:rPr>
              <a:t>адамда дүниені танудың, ұғынудың тәсілдері мен түрлерін толықтай игеру мүмкіндігі </a:t>
            </a:r>
            <a:r>
              <a:rPr lang="kk-KZ" sz="3600" dirty="0" smtClean="0">
                <a:latin typeface="Times New Roman" pitchFamily="18" charset="0"/>
                <a:cs typeface="Times New Roman" pitchFamily="18" charset="0"/>
              </a:rPr>
              <a:t>туады. Бұл - философиялық, ғылыми, діни таным, көркем немесе техникалық шығармашылық, ұлттық мәдениет пен дәстүрдің тереңіне бойлау болуы мүмкін. Егде жастағы өмірдің мазмұны көбінесе адамның өмір бойы жинаған білімі мен мәдени тәжірибесіне байланысты.</a:t>
            </a:r>
            <a:endParaRPr lang="ru-RU" sz="3600" dirty="0">
              <a:latin typeface="Times New Roman" pitchFamily="18" charset="0"/>
              <a:cs typeface="Times New Roman" pitchFamily="18" charset="0"/>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Rectangle 1"/>
          <p:cNvSpPr>
            <a:spLocks noChangeArrowheads="1"/>
          </p:cNvSpPr>
          <p:nvPr/>
        </p:nvSpPr>
        <p:spPr bwMode="auto">
          <a:xfrm>
            <a:off x="142844" y="142852"/>
            <a:ext cx="8715436" cy="600164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7200" algn="just" defTabSz="914400" rtl="0" eaLnBrk="1" fontAlgn="base" latinLnBrk="0" hangingPunct="1">
              <a:lnSpc>
                <a:spcPct val="100000"/>
              </a:lnSpc>
              <a:spcBef>
                <a:spcPct val="0"/>
              </a:spcBef>
              <a:spcAft>
                <a:spcPct val="0"/>
              </a:spcAft>
              <a:buClrTx/>
              <a:buSzTx/>
              <a:buFontTx/>
              <a:buNone/>
              <a:tabLst/>
            </a:pPr>
            <a:r>
              <a:rPr kumimoji="0" lang="kk-KZ" sz="3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Егде адамның кәрілікке қадам басуы әр адамда әр түрлі болады. Ағзаның қайта қалпына келмес физиологиялық өзгерістеріне қарамастан қартаю кезеңіне көп адамдар </a:t>
            </a:r>
            <a:r>
              <a:rPr kumimoji="0" lang="kk-KZ" sz="32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өмір мен білім тәжірибесінің </a:t>
            </a:r>
            <a:r>
              <a:rPr kumimoji="0" lang="kk-KZ" sz="3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қайнар көзі болатын </a:t>
            </a:r>
            <a:r>
              <a:rPr kumimoji="0" lang="kk-KZ" sz="32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кемеңгерлік, даналық тән. </a:t>
            </a:r>
            <a:r>
              <a:rPr kumimoji="0" lang="kk-KZ" sz="3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Осы жасқа дейін </a:t>
            </a:r>
            <a:r>
              <a:rPr kumimoji="0" lang="kk-KZ" sz="32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ғылымның, техниканың, мәдениеттің, білімнің дамуына</a:t>
            </a:r>
            <a:r>
              <a:rPr kumimoji="0" lang="kk-KZ" sz="3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айтарлықтай үлес қосқан адамдар жасына қарамастан жас буын үшін, өмір бойына созылатын білімнің бастапқы сатыларында тұрғандар үшін адамгершілік бағдары бола алады. </a:t>
            </a:r>
            <a:endParaRPr kumimoji="0" lang="kk-KZ" sz="3200"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14282" y="428604"/>
            <a:ext cx="8715436" cy="5693866"/>
          </a:xfrm>
          <a:prstGeom prst="rect">
            <a:avLst/>
          </a:prstGeom>
        </p:spPr>
        <p:txBody>
          <a:bodyPr wrap="square">
            <a:spAutoFit/>
          </a:bodyPr>
          <a:lstStyle/>
          <a:p>
            <a:r>
              <a:rPr lang="ru-RU" sz="2800" b="1" dirty="0" err="1" smtClean="0">
                <a:solidFill>
                  <a:srgbClr val="FF0000"/>
                </a:solidFill>
                <a:latin typeface="Times New Roman" pitchFamily="18" charset="0"/>
                <a:cs typeface="Times New Roman" pitchFamily="18" charset="0"/>
              </a:rPr>
              <a:t>Өсу және </a:t>
            </a:r>
            <a:r>
              <a:rPr lang="ru-RU" sz="2800" b="1" dirty="0" smtClean="0">
                <a:solidFill>
                  <a:srgbClr val="FF0000"/>
                </a:solidFill>
                <a:latin typeface="Times New Roman" pitchFamily="18" charset="0"/>
                <a:cs typeface="Times New Roman" pitchFamily="18" charset="0"/>
              </a:rPr>
              <a:t>даму</a:t>
            </a:r>
            <a:r>
              <a:rPr lang="ru-RU" sz="2800" dirty="0" smtClean="0">
                <a:solidFill>
                  <a:srgbClr val="FF0000"/>
                </a:solidFill>
                <a:latin typeface="Times New Roman" pitchFamily="18" charset="0"/>
                <a:cs typeface="Times New Roman" pitchFamily="18" charset="0"/>
              </a:rPr>
              <a:t> - </a:t>
            </a:r>
            <a:r>
              <a:rPr lang="ru-RU" sz="2800" dirty="0" err="1" smtClean="0">
                <a:latin typeface="Times New Roman" pitchFamily="18" charset="0"/>
                <a:cs typeface="Times New Roman" pitchFamily="18" charset="0"/>
              </a:rPr>
              <a:t>әрбір жеке</a:t>
            </a:r>
            <a:r>
              <a:rPr lang="ru-RU" sz="2800" dirty="0" smtClean="0">
                <a:latin typeface="Times New Roman" pitchFamily="18" charset="0"/>
                <a:cs typeface="Times New Roman" pitchFamily="18" charset="0"/>
              </a:rPr>
              <a:t> </a:t>
            </a:r>
            <a:r>
              <a:rPr lang="ru-RU" sz="2800" dirty="0" err="1" smtClean="0">
                <a:latin typeface="Times New Roman" pitchFamily="18" charset="0"/>
                <a:cs typeface="Times New Roman" pitchFamily="18" charset="0"/>
              </a:rPr>
              <a:t>ағзаға тән қасиеттердің бірі</a:t>
            </a:r>
            <a:r>
              <a:rPr lang="ru-RU" sz="2800" dirty="0" smtClean="0">
                <a:latin typeface="Times New Roman" pitchFamily="18" charset="0"/>
                <a:cs typeface="Times New Roman" pitchFamily="18" charset="0"/>
              </a:rPr>
              <a:t>. </a:t>
            </a:r>
            <a:r>
              <a:rPr lang="ru-RU" sz="2800" dirty="0" err="1" smtClean="0">
                <a:latin typeface="Times New Roman" pitchFamily="18" charset="0"/>
                <a:cs typeface="Times New Roman" pitchFamily="18" charset="0"/>
              </a:rPr>
              <a:t>Өсу </a:t>
            </a:r>
            <a:r>
              <a:rPr lang="ru-RU" sz="2800" dirty="0" smtClean="0">
                <a:latin typeface="Times New Roman" pitchFamily="18" charset="0"/>
                <a:cs typeface="Times New Roman" pitchFamily="18" charset="0"/>
              </a:rPr>
              <a:t>мен даму </a:t>
            </a:r>
            <a:r>
              <a:rPr lang="ru-RU" sz="2800" dirty="0" err="1" smtClean="0">
                <a:latin typeface="Times New Roman" pitchFamily="18" charset="0"/>
                <a:cs typeface="Times New Roman" pitchFamily="18" charset="0"/>
              </a:rPr>
              <a:t>кезінде</a:t>
            </a:r>
            <a:r>
              <a:rPr lang="ru-RU" sz="2800" dirty="0" smtClean="0">
                <a:latin typeface="Times New Roman" pitchFamily="18" charset="0"/>
                <a:cs typeface="Times New Roman" pitchFamily="18" charset="0"/>
              </a:rPr>
              <a:t> </a:t>
            </a:r>
            <a:r>
              <a:rPr lang="ru-RU" sz="2800" dirty="0" err="1" smtClean="0">
                <a:latin typeface="Times New Roman" pitchFamily="18" charset="0"/>
                <a:cs typeface="Times New Roman" pitchFamily="18" charset="0"/>
                <a:hlinkClick r:id="rId2" tooltip="Ұлпа"/>
              </a:rPr>
              <a:t>ұлпалар</a:t>
            </a:r>
            <a:r>
              <a:rPr lang="ru-RU" sz="2800" dirty="0" smtClean="0">
                <a:latin typeface="Times New Roman" pitchFamily="18" charset="0"/>
                <a:cs typeface="Times New Roman" pitchFamily="18" charset="0"/>
              </a:rPr>
              <a:t> мен </a:t>
            </a:r>
            <a:r>
              <a:rPr lang="ru-RU" sz="2800" dirty="0" err="1" smtClean="0">
                <a:latin typeface="Times New Roman" pitchFamily="18" charset="0"/>
                <a:cs typeface="Times New Roman" pitchFamily="18" charset="0"/>
              </a:rPr>
              <a:t>мүшелерде сандық және сапалық күрделі өзгерістер байқалады</a:t>
            </a:r>
            <a:r>
              <a:rPr lang="ru-RU" sz="2800" dirty="0" smtClean="0">
                <a:latin typeface="Times New Roman" pitchFamily="18" charset="0"/>
                <a:cs typeface="Times New Roman" pitchFamily="18" charset="0"/>
              </a:rPr>
              <a:t>. Адам </a:t>
            </a:r>
            <a:r>
              <a:rPr lang="ru-RU" sz="2800" dirty="0" err="1" smtClean="0">
                <a:latin typeface="Times New Roman" pitchFamily="18" charset="0"/>
                <a:cs typeface="Times New Roman" pitchFamily="18" charset="0"/>
              </a:rPr>
              <a:t>ағзасының өсуі </a:t>
            </a:r>
            <a:r>
              <a:rPr lang="ru-RU" sz="2800" dirty="0" smtClean="0">
                <a:latin typeface="Times New Roman" pitchFamily="18" charset="0"/>
                <a:cs typeface="Times New Roman" pitchFamily="18" charset="0"/>
              </a:rPr>
              <a:t>мен </a:t>
            </a:r>
            <a:r>
              <a:rPr lang="ru-RU" sz="2800" dirty="0" err="1" smtClean="0">
                <a:latin typeface="Times New Roman" pitchFamily="18" charset="0"/>
                <a:cs typeface="Times New Roman" pitchFamily="18" charset="0"/>
              </a:rPr>
              <a:t>дамуында</a:t>
            </a:r>
            <a:r>
              <a:rPr lang="ru-RU" sz="2800" dirty="0" smtClean="0">
                <a:latin typeface="Times New Roman" pitchFamily="18" charset="0"/>
                <a:cs typeface="Times New Roman" pitchFamily="18" charset="0"/>
              </a:rPr>
              <a:t> </a:t>
            </a:r>
            <a:r>
              <a:rPr lang="ru-RU" sz="2800" dirty="0" err="1" smtClean="0">
                <a:latin typeface="Times New Roman" pitchFamily="18" charset="0"/>
                <a:cs typeface="Times New Roman" pitchFamily="18" charset="0"/>
              </a:rPr>
              <a:t>негізінен</a:t>
            </a:r>
            <a:r>
              <a:rPr lang="ru-RU" sz="2800" dirty="0" smtClean="0">
                <a:latin typeface="Times New Roman" pitchFamily="18" charset="0"/>
                <a:cs typeface="Times New Roman" pitchFamily="18" charset="0"/>
              </a:rPr>
              <a:t> 2 </a:t>
            </a:r>
            <a:r>
              <a:rPr lang="ru-RU" sz="2800" dirty="0" err="1" smtClean="0">
                <a:latin typeface="Times New Roman" pitchFamily="18" charset="0"/>
                <a:cs typeface="Times New Roman" pitchFamily="18" charset="0"/>
              </a:rPr>
              <a:t>кезеңді ажыратады</a:t>
            </a:r>
            <a:r>
              <a:rPr lang="ru-RU" sz="2800" dirty="0" smtClean="0">
                <a:latin typeface="Times New Roman" pitchFamily="18" charset="0"/>
                <a:cs typeface="Times New Roman" pitchFamily="18" charset="0"/>
              </a:rPr>
              <a:t>. </a:t>
            </a:r>
            <a:r>
              <a:rPr lang="ru-RU" sz="2800" dirty="0" err="1" smtClean="0">
                <a:latin typeface="Times New Roman" pitchFamily="18" charset="0"/>
                <a:cs typeface="Times New Roman" pitchFamily="18" charset="0"/>
              </a:rPr>
              <a:t>Бірінші</a:t>
            </a:r>
            <a:r>
              <a:rPr lang="ru-RU" sz="2800" dirty="0" smtClean="0">
                <a:latin typeface="Times New Roman" pitchFamily="18" charset="0"/>
                <a:cs typeface="Times New Roman" pitchFamily="18" charset="0"/>
              </a:rPr>
              <a:t> </a:t>
            </a:r>
            <a:r>
              <a:rPr lang="ru-RU" sz="2800" b="1" i="1" dirty="0" err="1" smtClean="0">
                <a:latin typeface="Times New Roman" pitchFamily="18" charset="0"/>
                <a:cs typeface="Times New Roman" pitchFamily="18" charset="0"/>
              </a:rPr>
              <a:t>ұрықтық </a:t>
            </a:r>
            <a:r>
              <a:rPr lang="ru-RU" sz="2800" b="1" i="1" dirty="0" smtClean="0">
                <a:latin typeface="Times New Roman" pitchFamily="18" charset="0"/>
                <a:cs typeface="Times New Roman" pitchFamily="18" charset="0"/>
              </a:rPr>
              <a:t>даму</a:t>
            </a:r>
            <a:r>
              <a:rPr lang="ru-RU" sz="2800" b="1" dirty="0" smtClean="0">
                <a:latin typeface="Times New Roman" pitchFamily="18" charset="0"/>
                <a:cs typeface="Times New Roman" pitchFamily="18" charset="0"/>
              </a:rPr>
              <a:t> </a:t>
            </a:r>
            <a:r>
              <a:rPr lang="ru-RU" sz="2800" dirty="0" smtClean="0">
                <a:latin typeface="Times New Roman" pitchFamily="18" charset="0"/>
                <a:cs typeface="Times New Roman" pitchFamily="18" charset="0"/>
              </a:rPr>
              <a:t>(</a:t>
            </a:r>
            <a:r>
              <a:rPr lang="ru-RU" sz="2800" dirty="0" err="1" smtClean="0">
                <a:latin typeface="Times New Roman" pitchFamily="18" charset="0"/>
                <a:cs typeface="Times New Roman" pitchFamily="18" charset="0"/>
              </a:rPr>
              <a:t>эмбриональдық</a:t>
            </a:r>
            <a:r>
              <a:rPr lang="ru-RU" sz="2800" dirty="0" smtClean="0">
                <a:latin typeface="Times New Roman" pitchFamily="18" charset="0"/>
                <a:cs typeface="Times New Roman" pitchFamily="18" charset="0"/>
              </a:rPr>
              <a:t>). </a:t>
            </a:r>
            <a:r>
              <a:rPr lang="ru-RU" sz="2800" dirty="0" err="1" smtClean="0">
                <a:latin typeface="Times New Roman" pitchFamily="18" charset="0"/>
                <a:cs typeface="Times New Roman" pitchFamily="18" charset="0"/>
              </a:rPr>
              <a:t>Бұл ағзаның </a:t>
            </a:r>
            <a:r>
              <a:rPr lang="ru-RU" sz="2800" dirty="0" err="1" smtClean="0">
                <a:latin typeface="Times New Roman" pitchFamily="18" charset="0"/>
                <a:cs typeface="Times New Roman" pitchFamily="18" charset="0"/>
                <a:hlinkClick r:id="rId3" tooltip="Ұрық"/>
              </a:rPr>
              <a:t>ұрықтанған</a:t>
            </a:r>
            <a:r>
              <a:rPr lang="ru-RU" sz="2800" dirty="0" err="1" smtClean="0">
                <a:latin typeface="Times New Roman" pitchFamily="18" charset="0"/>
                <a:cs typeface="Times New Roman" pitchFamily="18" charset="0"/>
              </a:rPr>
              <a:t> </a:t>
            </a:r>
            <a:r>
              <a:rPr lang="ru-RU" sz="2800" dirty="0" err="1" smtClean="0">
                <a:latin typeface="Times New Roman" pitchFamily="18" charset="0"/>
                <a:cs typeface="Times New Roman" pitchFamily="18" charset="0"/>
                <a:hlinkClick r:id="rId4" tooltip="Жұмыртқа"/>
              </a:rPr>
              <a:t>жұмыртқа</a:t>
            </a:r>
            <a:r>
              <a:rPr lang="ru-RU" sz="2800" dirty="0" err="1" smtClean="0">
                <a:latin typeface="Times New Roman" pitchFamily="18" charset="0"/>
                <a:cs typeface="Times New Roman" pitchFamily="18" charset="0"/>
              </a:rPr>
              <a:t> жасушасынан</a:t>
            </a:r>
            <a:r>
              <a:rPr lang="ru-RU" sz="2800" dirty="0" smtClean="0">
                <a:latin typeface="Times New Roman" pitchFamily="18" charset="0"/>
                <a:cs typeface="Times New Roman" pitchFamily="18" charset="0"/>
              </a:rPr>
              <a:t> </a:t>
            </a:r>
            <a:r>
              <a:rPr lang="ru-RU" sz="2800" dirty="0" err="1" smtClean="0">
                <a:latin typeface="Times New Roman" pitchFamily="18" charset="0"/>
                <a:cs typeface="Times New Roman" pitchFamily="18" charset="0"/>
              </a:rPr>
              <a:t>бастап</a:t>
            </a:r>
            <a:r>
              <a:rPr lang="ru-RU" sz="2800" dirty="0" smtClean="0">
                <a:latin typeface="Times New Roman" pitchFamily="18" charset="0"/>
                <a:cs typeface="Times New Roman" pitchFamily="18" charset="0"/>
              </a:rPr>
              <a:t>, </a:t>
            </a:r>
            <a:r>
              <a:rPr lang="ru-RU" sz="2800" dirty="0" err="1" smtClean="0">
                <a:latin typeface="Times New Roman" pitchFamily="18" charset="0"/>
                <a:cs typeface="Times New Roman" pitchFamily="18" charset="0"/>
              </a:rPr>
              <a:t>туғанға дейінгі</a:t>
            </a:r>
            <a:r>
              <a:rPr lang="ru-RU" sz="2800" dirty="0" smtClean="0">
                <a:latin typeface="Times New Roman" pitchFamily="18" charset="0"/>
                <a:cs typeface="Times New Roman" pitchFamily="18" charset="0"/>
              </a:rPr>
              <a:t> </a:t>
            </a:r>
            <a:r>
              <a:rPr lang="ru-RU" sz="2800" dirty="0" err="1" smtClean="0">
                <a:latin typeface="Times New Roman" pitchFamily="18" charset="0"/>
                <a:cs typeface="Times New Roman" pitchFamily="18" charset="0"/>
              </a:rPr>
              <a:t>уақытты қамтиды.</a:t>
            </a:r>
            <a:r>
              <a:rPr lang="ru-RU" sz="2800" dirty="0" smtClean="0">
                <a:latin typeface="Times New Roman" pitchFamily="18" charset="0"/>
                <a:cs typeface="Times New Roman" pitchFamily="18" charset="0"/>
              </a:rPr>
              <a:t> </a:t>
            </a:r>
            <a:r>
              <a:rPr lang="ru-RU" sz="2800" dirty="0" err="1" smtClean="0">
                <a:latin typeface="Times New Roman" pitchFamily="18" charset="0"/>
                <a:cs typeface="Times New Roman" pitchFamily="18" charset="0"/>
              </a:rPr>
              <a:t>Ұрықтық </a:t>
            </a:r>
            <a:r>
              <a:rPr lang="ru-RU" sz="2800" dirty="0" smtClean="0">
                <a:latin typeface="Times New Roman" pitchFamily="18" charset="0"/>
                <a:cs typeface="Times New Roman" pitchFamily="18" charset="0"/>
              </a:rPr>
              <a:t>даму </a:t>
            </a:r>
            <a:r>
              <a:rPr lang="ru-RU" sz="2800" dirty="0" err="1" smtClean="0">
                <a:latin typeface="Times New Roman" pitchFamily="18" charset="0"/>
                <a:cs typeface="Times New Roman" pitchFamily="18" charset="0"/>
              </a:rPr>
              <a:t>анасының ішінде</a:t>
            </a:r>
            <a:r>
              <a:rPr lang="ru-RU" sz="2800" dirty="0" smtClean="0">
                <a:latin typeface="Times New Roman" pitchFamily="18" charset="0"/>
                <a:cs typeface="Times New Roman" pitchFamily="18" charset="0"/>
              </a:rPr>
              <a:t>, </a:t>
            </a:r>
            <a:r>
              <a:rPr lang="ru-RU" sz="2800" dirty="0" err="1" smtClean="0">
                <a:latin typeface="Times New Roman" pitchFamily="18" charset="0"/>
                <a:cs typeface="Times New Roman" pitchFamily="18" charset="0"/>
              </a:rPr>
              <a:t>яғни жатырда</a:t>
            </a:r>
            <a:r>
              <a:rPr lang="ru-RU" sz="2800" dirty="0" smtClean="0">
                <a:latin typeface="Times New Roman" pitchFamily="18" charset="0"/>
                <a:cs typeface="Times New Roman" pitchFamily="18" charset="0"/>
              </a:rPr>
              <a:t> </a:t>
            </a:r>
            <a:r>
              <a:rPr lang="ru-RU" sz="2800" dirty="0" err="1" smtClean="0">
                <a:latin typeface="Times New Roman" pitchFamily="18" charset="0"/>
                <a:cs typeface="Times New Roman" pitchFamily="18" charset="0"/>
              </a:rPr>
              <a:t>өтеді</a:t>
            </a:r>
            <a:r>
              <a:rPr lang="ru-RU" sz="2800" dirty="0" smtClean="0">
                <a:latin typeface="Times New Roman" pitchFamily="18" charset="0"/>
                <a:cs typeface="Times New Roman" pitchFamily="18" charset="0"/>
              </a:rPr>
              <a:t>. </a:t>
            </a:r>
            <a:r>
              <a:rPr lang="ru-RU" sz="2800" dirty="0" err="1" smtClean="0">
                <a:latin typeface="Times New Roman" pitchFamily="18" charset="0"/>
                <a:cs typeface="Times New Roman" pitchFamily="18" charset="0"/>
              </a:rPr>
              <a:t>Екіншісі</a:t>
            </a:r>
            <a:r>
              <a:rPr lang="ru-RU" sz="2800" dirty="0" smtClean="0">
                <a:latin typeface="Times New Roman" pitchFamily="18" charset="0"/>
                <a:cs typeface="Times New Roman" pitchFamily="18" charset="0"/>
              </a:rPr>
              <a:t> - </a:t>
            </a:r>
            <a:r>
              <a:rPr lang="ru-RU" sz="2800" b="1" i="1" dirty="0" err="1" smtClean="0">
                <a:latin typeface="Times New Roman" pitchFamily="18" charset="0"/>
                <a:cs typeface="Times New Roman" pitchFamily="18" charset="0"/>
              </a:rPr>
              <a:t>туғаннан бастап</a:t>
            </a:r>
            <a:r>
              <a:rPr lang="ru-RU" sz="2800" b="1" i="1" dirty="0" smtClean="0">
                <a:latin typeface="Times New Roman" pitchFamily="18" charset="0"/>
                <a:cs typeface="Times New Roman" pitchFamily="18" charset="0"/>
              </a:rPr>
              <a:t>, </a:t>
            </a:r>
            <a:r>
              <a:rPr lang="ru-RU" sz="2800" b="1" i="1" dirty="0" err="1" smtClean="0">
                <a:latin typeface="Times New Roman" pitchFamily="18" charset="0"/>
                <a:cs typeface="Times New Roman" pitchFamily="18" charset="0"/>
              </a:rPr>
              <a:t>өз тіршілігін</a:t>
            </a:r>
            <a:r>
              <a:rPr lang="ru-RU" sz="2800" b="1" i="1" dirty="0" smtClean="0">
                <a:latin typeface="Times New Roman" pitchFamily="18" charset="0"/>
                <a:cs typeface="Times New Roman" pitchFamily="18" charset="0"/>
              </a:rPr>
              <a:t> </a:t>
            </a:r>
            <a:r>
              <a:rPr lang="ru-RU" sz="2800" b="1" i="1" dirty="0" err="1" smtClean="0">
                <a:latin typeface="Times New Roman" pitchFamily="18" charset="0"/>
                <a:cs typeface="Times New Roman" pitchFamily="18" charset="0"/>
              </a:rPr>
              <a:t>жойғанға (өлгенге</a:t>
            </a:r>
            <a:r>
              <a:rPr lang="ru-RU" sz="2800" b="1" i="1" dirty="0" smtClean="0">
                <a:latin typeface="Times New Roman" pitchFamily="18" charset="0"/>
                <a:cs typeface="Times New Roman" pitchFamily="18" charset="0"/>
              </a:rPr>
              <a:t>) </a:t>
            </a:r>
            <a:r>
              <a:rPr lang="ru-RU" sz="2800" b="1" i="1" dirty="0" err="1" smtClean="0">
                <a:latin typeface="Times New Roman" pitchFamily="18" charset="0"/>
                <a:cs typeface="Times New Roman" pitchFamily="18" charset="0"/>
              </a:rPr>
              <a:t>дейінгі</a:t>
            </a:r>
            <a:r>
              <a:rPr lang="ru-RU" sz="2800" b="1" i="1" dirty="0" smtClean="0">
                <a:latin typeface="Times New Roman" pitchFamily="18" charset="0"/>
                <a:cs typeface="Times New Roman" pitchFamily="18" charset="0"/>
              </a:rPr>
              <a:t> </a:t>
            </a:r>
            <a:r>
              <a:rPr lang="ru-RU" sz="2800" b="1" i="1" dirty="0" err="1" smtClean="0">
                <a:latin typeface="Times New Roman" pitchFamily="18" charset="0"/>
                <a:cs typeface="Times New Roman" pitchFamily="18" charset="0"/>
              </a:rPr>
              <a:t>кезең</a:t>
            </a:r>
            <a:r>
              <a:rPr lang="ru-RU" sz="2800" dirty="0" err="1" smtClean="0">
                <a:latin typeface="Times New Roman" pitchFamily="18" charset="0"/>
                <a:cs typeface="Times New Roman" pitchFamily="18" charset="0"/>
              </a:rPr>
              <a:t>.</a:t>
            </a:r>
            <a:r>
              <a:rPr lang="ru-RU" sz="2800" dirty="0" smtClean="0">
                <a:latin typeface="Times New Roman" pitchFamily="18" charset="0"/>
                <a:cs typeface="Times New Roman" pitchFamily="18" charset="0"/>
              </a:rPr>
              <a:t> </a:t>
            </a:r>
            <a:r>
              <a:rPr lang="ru-RU" sz="2800" dirty="0" err="1" smtClean="0">
                <a:latin typeface="Times New Roman" pitchFamily="18" charset="0"/>
                <a:cs typeface="Times New Roman" pitchFamily="18" charset="0"/>
              </a:rPr>
              <a:t>Әрбір ағзаның жеке</a:t>
            </a:r>
            <a:r>
              <a:rPr lang="ru-RU" sz="2800" dirty="0" smtClean="0">
                <a:latin typeface="Times New Roman" pitchFamily="18" charset="0"/>
                <a:cs typeface="Times New Roman" pitchFamily="18" charset="0"/>
              </a:rPr>
              <a:t> </a:t>
            </a:r>
            <a:r>
              <a:rPr lang="ru-RU" sz="2800" dirty="0" err="1" smtClean="0">
                <a:latin typeface="Times New Roman" pitchFamily="18" charset="0"/>
                <a:cs typeface="Times New Roman" pitchFamily="18" charset="0"/>
              </a:rPr>
              <a:t>дамуын</a:t>
            </a:r>
            <a:r>
              <a:rPr lang="ru-RU" sz="2800" dirty="0" smtClean="0">
                <a:latin typeface="Times New Roman" pitchFamily="18" charset="0"/>
                <a:cs typeface="Times New Roman" pitchFamily="18" charset="0"/>
              </a:rPr>
              <a:t> </a:t>
            </a:r>
            <a:r>
              <a:rPr lang="ru-RU" sz="2800" dirty="0" err="1" smtClean="0">
                <a:latin typeface="Times New Roman" pitchFamily="18" charset="0"/>
                <a:cs typeface="Times New Roman" pitchFamily="18" charset="0"/>
              </a:rPr>
              <a:t>ғылыми тілде</a:t>
            </a:r>
            <a:r>
              <a:rPr lang="ru-RU" sz="2800" dirty="0" smtClean="0">
                <a:latin typeface="Times New Roman" pitchFamily="18" charset="0"/>
                <a:cs typeface="Times New Roman" pitchFamily="18" charset="0"/>
              </a:rPr>
              <a:t> </a:t>
            </a:r>
            <a:r>
              <a:rPr lang="ru-RU" sz="2800" dirty="0" smtClean="0">
                <a:latin typeface="Times New Roman" pitchFamily="18" charset="0"/>
                <a:cs typeface="Times New Roman" pitchFamily="18" charset="0"/>
                <a:hlinkClick r:id="rId5" tooltip="Онтогенез"/>
              </a:rPr>
              <a:t>онтогенез</a:t>
            </a:r>
            <a:r>
              <a:rPr lang="ru-RU" sz="2800" dirty="0" smtClean="0">
                <a:latin typeface="Times New Roman" pitchFamily="18" charset="0"/>
                <a:cs typeface="Times New Roman" pitchFamily="18" charset="0"/>
              </a:rPr>
              <a:t> (</a:t>
            </a:r>
            <a:r>
              <a:rPr lang="ru-RU" sz="2800" dirty="0" smtClean="0">
                <a:latin typeface="Times New Roman" pitchFamily="18" charset="0"/>
                <a:cs typeface="Times New Roman" pitchFamily="18" charset="0"/>
                <a:hlinkClick r:id="rId6" tooltip="Грек тілі"/>
              </a:rPr>
              <a:t>гр.</a:t>
            </a:r>
            <a:r>
              <a:rPr lang="ru-RU" sz="2800" dirty="0" smtClean="0">
                <a:latin typeface="Times New Roman" pitchFamily="18" charset="0"/>
                <a:cs typeface="Times New Roman" pitchFamily="18" charset="0"/>
              </a:rPr>
              <a:t> </a:t>
            </a:r>
            <a:r>
              <a:rPr lang="en-US" sz="2800" i="1" dirty="0" err="1" smtClean="0">
                <a:latin typeface="Times New Roman" pitchFamily="18" charset="0"/>
                <a:cs typeface="Times New Roman" pitchFamily="18" charset="0"/>
              </a:rPr>
              <a:t>ontos</a:t>
            </a:r>
            <a:r>
              <a:rPr lang="en-US" sz="2800" dirty="0" smtClean="0">
                <a:latin typeface="Times New Roman" pitchFamily="18" charset="0"/>
                <a:cs typeface="Times New Roman" pitchFamily="18" charset="0"/>
              </a:rPr>
              <a:t> — </a:t>
            </a:r>
            <a:r>
              <a:rPr lang="ru-RU" sz="2800" dirty="0" err="1" smtClean="0">
                <a:latin typeface="Times New Roman" pitchFamily="18" charset="0"/>
                <a:cs typeface="Times New Roman" pitchFamily="18" charset="0"/>
              </a:rPr>
              <a:t>жекелей</a:t>
            </a:r>
            <a:r>
              <a:rPr lang="ru-RU" sz="2800" dirty="0" smtClean="0">
                <a:latin typeface="Times New Roman" pitchFamily="18" charset="0"/>
                <a:cs typeface="Times New Roman" pitchFamily="18" charset="0"/>
              </a:rPr>
              <a:t>, </a:t>
            </a:r>
            <a:r>
              <a:rPr lang="en-US" sz="2800" i="1" dirty="0" smtClean="0">
                <a:latin typeface="Times New Roman" pitchFamily="18" charset="0"/>
                <a:cs typeface="Times New Roman" pitchFamily="18" charset="0"/>
              </a:rPr>
              <a:t>genes</a:t>
            </a:r>
            <a:r>
              <a:rPr lang="en-US" sz="2800" dirty="0" smtClean="0">
                <a:latin typeface="Times New Roman" pitchFamily="18" charset="0"/>
                <a:cs typeface="Times New Roman" pitchFamily="18" charset="0"/>
              </a:rPr>
              <a:t> - </a:t>
            </a:r>
            <a:r>
              <a:rPr lang="ru-RU" sz="2800" dirty="0" err="1" smtClean="0">
                <a:latin typeface="Times New Roman" pitchFamily="18" charset="0"/>
                <a:cs typeface="Times New Roman" pitchFamily="18" charset="0"/>
              </a:rPr>
              <a:t>шығу тегі</a:t>
            </a:r>
            <a:r>
              <a:rPr lang="ru-RU" sz="2800" dirty="0" smtClean="0">
                <a:latin typeface="Times New Roman" pitchFamily="18" charset="0"/>
                <a:cs typeface="Times New Roman" pitchFamily="18" charset="0"/>
              </a:rPr>
              <a:t>) </a:t>
            </a:r>
            <a:r>
              <a:rPr lang="ru-RU" sz="2800" dirty="0" err="1" smtClean="0">
                <a:latin typeface="Times New Roman" pitchFamily="18" charset="0"/>
                <a:cs typeface="Times New Roman" pitchFamily="18" charset="0"/>
              </a:rPr>
              <a:t>дейді</a:t>
            </a:r>
            <a:r>
              <a:rPr lang="ru-RU" sz="2800" dirty="0" smtClean="0">
                <a:latin typeface="Times New Roman" pitchFamily="18" charset="0"/>
                <a:cs typeface="Times New Roman" pitchFamily="18" charset="0"/>
              </a:rPr>
              <a:t>. </a:t>
            </a:r>
            <a:r>
              <a:rPr lang="ru-RU" sz="2800" dirty="0" err="1" smtClean="0">
                <a:latin typeface="Times New Roman" pitchFamily="18" charset="0"/>
                <a:cs typeface="Times New Roman" pitchFamily="18" charset="0"/>
              </a:rPr>
              <a:t>Адамның туғаннан кейінгі</a:t>
            </a:r>
            <a:r>
              <a:rPr lang="ru-RU" sz="2800" dirty="0" smtClean="0">
                <a:latin typeface="Times New Roman" pitchFamily="18" charset="0"/>
                <a:cs typeface="Times New Roman" pitchFamily="18" charset="0"/>
              </a:rPr>
              <a:t> </a:t>
            </a:r>
            <a:r>
              <a:rPr lang="ru-RU" sz="2800" dirty="0" err="1" smtClean="0">
                <a:latin typeface="Times New Roman" pitchFamily="18" charset="0"/>
                <a:cs typeface="Times New Roman" pitchFamily="18" charset="0"/>
              </a:rPr>
              <a:t>жеке</a:t>
            </a:r>
            <a:r>
              <a:rPr lang="ru-RU" sz="2800" dirty="0" smtClean="0">
                <a:latin typeface="Times New Roman" pitchFamily="18" charset="0"/>
                <a:cs typeface="Times New Roman" pitchFamily="18" charset="0"/>
              </a:rPr>
              <a:t> </a:t>
            </a:r>
            <a:r>
              <a:rPr lang="ru-RU" sz="2800" dirty="0" err="1" smtClean="0">
                <a:latin typeface="Times New Roman" pitchFamily="18" charset="0"/>
                <a:cs typeface="Times New Roman" pitchFamily="18" charset="0"/>
              </a:rPr>
              <a:t>дамуында</a:t>
            </a:r>
            <a:r>
              <a:rPr lang="ru-RU" sz="2800" dirty="0" smtClean="0">
                <a:latin typeface="Times New Roman" pitchFamily="18" charset="0"/>
                <a:cs typeface="Times New Roman" pitchFamily="18" charset="0"/>
              </a:rPr>
              <a:t> </a:t>
            </a:r>
            <a:r>
              <a:rPr lang="ru-RU" sz="2800" dirty="0" err="1" smtClean="0">
                <a:latin typeface="Times New Roman" pitchFamily="18" charset="0"/>
                <a:cs typeface="Times New Roman" pitchFamily="18" charset="0"/>
              </a:rPr>
              <a:t>бірнеше</a:t>
            </a:r>
            <a:r>
              <a:rPr lang="ru-RU" sz="2800" dirty="0" smtClean="0">
                <a:latin typeface="Times New Roman" pitchFamily="18" charset="0"/>
                <a:cs typeface="Times New Roman" pitchFamily="18" charset="0"/>
              </a:rPr>
              <a:t> </a:t>
            </a:r>
            <a:r>
              <a:rPr lang="ru-RU" sz="2800" dirty="0" err="1" smtClean="0">
                <a:latin typeface="Times New Roman" pitchFamily="18" charset="0"/>
                <a:cs typeface="Times New Roman" pitchFamily="18" charset="0"/>
              </a:rPr>
              <a:t>кезеңдерді ажыратады</a:t>
            </a:r>
            <a:r>
              <a:rPr lang="ru-RU" sz="2800" dirty="0" smtClean="0">
                <a:latin typeface="Times New Roman" pitchFamily="18" charset="0"/>
                <a:cs typeface="Times New Roman" pitchFamily="18" charset="0"/>
              </a:rPr>
              <a:t>.</a:t>
            </a:r>
            <a:endParaRPr lang="ru-RU" sz="2800" dirty="0">
              <a:latin typeface="Times New Roman" pitchFamily="18" charset="0"/>
              <a:cs typeface="Times New Roman" pitchFamily="18" charset="0"/>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Rectangle 1"/>
          <p:cNvSpPr>
            <a:spLocks noChangeArrowheads="1"/>
          </p:cNvSpPr>
          <p:nvPr/>
        </p:nvSpPr>
        <p:spPr bwMode="auto">
          <a:xfrm>
            <a:off x="0" y="0"/>
            <a:ext cx="9144000" cy="698652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7200" algn="just" defTabSz="914400" rtl="0" eaLnBrk="1" fontAlgn="base" latinLnBrk="0" hangingPunct="1">
              <a:lnSpc>
                <a:spcPct val="100000"/>
              </a:lnSpc>
              <a:spcBef>
                <a:spcPct val="0"/>
              </a:spcBef>
              <a:spcAft>
                <a:spcPct val="0"/>
              </a:spcAft>
              <a:buClrTx/>
              <a:buSzTx/>
              <a:buFontTx/>
              <a:buNone/>
              <a:tabLst/>
            </a:pPr>
            <a:r>
              <a:rPr kumimoji="0" lang="kk-KZ" sz="28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Көптеген елдерде қарт адамдарға білім берумен арнайы мекемелер айналысады. Атап айтсақ қарт адамдарға арналған академиялар, зейнеткерлерге арналған университеттер, үшінші жас шамасының университеттері, зейнетке шығатын қызметкерлерге арналған курстар т.б. қызмет жасайды. Халықтың бұл категориясын арнайы білім беру мәтіндерімен қамтамасыз ету саласында зерттеулер де жүргізілуде. Бұған Қытайда зейнеткерлерге арналған бір томдық энциклопедия бірнеше рет қайта басылып шыққандығы мысал бола алады. Онда қарт адамдар үшін өте маңызды 2000 тақырып қозғалған. Энциклопедияның он төрт тарауы геронтология, жеке бас тазалығы, ем </a:t>
            </a:r>
            <a:r>
              <a:rPr kumimoji="0" lang="kk-KZ" sz="28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kk-KZ" sz="28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дәмдер, бет күтімі мәселелері туралы негізгі деректер мен тәжірибелік кеңестерге, зейнеткерлердің қоғамдық өмірге араласуы жөнінде нақты кеңестерге толы.</a:t>
            </a:r>
            <a:endParaRPr kumimoji="0" lang="kk-KZ" sz="2800"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Rectangle 1"/>
          <p:cNvSpPr>
            <a:spLocks noChangeArrowheads="1"/>
          </p:cNvSpPr>
          <p:nvPr/>
        </p:nvSpPr>
        <p:spPr bwMode="auto">
          <a:xfrm>
            <a:off x="0" y="0"/>
            <a:ext cx="9144000" cy="698652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7200" algn="just" defTabSz="914400" rtl="0" eaLnBrk="1" fontAlgn="base" latinLnBrk="0" hangingPunct="1">
              <a:lnSpc>
                <a:spcPct val="100000"/>
              </a:lnSpc>
              <a:spcBef>
                <a:spcPct val="0"/>
              </a:spcBef>
              <a:spcAft>
                <a:spcPct val="0"/>
              </a:spcAft>
              <a:buClrTx/>
              <a:buSzTx/>
              <a:buFontTx/>
              <a:buNone/>
              <a:tabLst/>
            </a:pPr>
            <a:r>
              <a:rPr kumimoji="0" lang="kk-KZ" sz="28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Ересек адамдардың ойлау жүйесіне қатысты көп жылдар бойы жүргізілген зерттеулер әр адамның бойында әлеммен, қоршаған ортамен, басқа адамдармен өмір бойы өзара ақпараттық-оқыту әрекеттестігі үшін қажетті биологиялық және нейрофизиологиялық алғышарттары бар екендігін дәлелдейді.  Мысалы,  </a:t>
            </a:r>
            <a:r>
              <a:rPr kumimoji="0" lang="kk-KZ" sz="28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ойлаудың негізгі үш түрі бар екендігі қабылданған: </a:t>
            </a:r>
            <a:r>
              <a:rPr kumimoji="0" lang="kk-KZ" sz="2800" b="0" i="0" u="none"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rPr>
              <a:t>бейнелі ойлау, ауызша-логикалық ойлау, көрнекі-әрекеттік (тәжірибелік) ойлау.  </a:t>
            </a:r>
            <a:endParaRPr kumimoji="0" lang="ru-RU" sz="2800" b="0" i="0" u="none" strike="noStrike" cap="none" normalizeH="0" baseline="0" dirty="0" smtClean="0">
              <a:ln>
                <a:noFill/>
              </a:ln>
              <a:solidFill>
                <a:srgbClr val="FF0000"/>
              </a:solidFill>
              <a:effectLst/>
              <a:latin typeface="Times New Roman" pitchFamily="18" charset="0"/>
              <a:cs typeface="Times New Roman" pitchFamily="18" charset="0"/>
            </a:endParaRP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kk-KZ" sz="28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18 – 25 жастағы адамда бейнелі және ауызша ойлау </a:t>
            </a:r>
            <a:r>
              <a:rPr kumimoji="0" lang="kk-KZ" sz="28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басым болып келеді. Адамның 21 жасына қарай оларды тәжірибелік ойлау «қуып жетіп», ал 27 жастан 38 жасқа дейін олардан асып түседі. 30 жастан 40 жасқа дейін бейнелі ойлау қабілеті ауызша ойлау қабілетінен басым болады. 40 жасқа таман зиятты құрылымдардың еңбек іс-әрекетінің ерекшеліктері мен табиғатына бейімделуі орын алады. </a:t>
            </a:r>
            <a:endParaRPr kumimoji="0" lang="kk-KZ" sz="2800"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Rectangle 1"/>
          <p:cNvSpPr>
            <a:spLocks noChangeArrowheads="1"/>
          </p:cNvSpPr>
          <p:nvPr/>
        </p:nvSpPr>
        <p:spPr bwMode="auto">
          <a:xfrm>
            <a:off x="214282" y="357166"/>
            <a:ext cx="8643998" cy="600164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7200" algn="just" defTabSz="914400" rtl="0" eaLnBrk="1" fontAlgn="base" latinLnBrk="0" hangingPunct="1">
              <a:lnSpc>
                <a:spcPct val="100000"/>
              </a:lnSpc>
              <a:spcBef>
                <a:spcPct val="0"/>
              </a:spcBef>
              <a:spcAft>
                <a:spcPct val="0"/>
              </a:spcAft>
              <a:buClrTx/>
              <a:buSzTx/>
              <a:buFontTx/>
              <a:buNone/>
              <a:tabLst/>
            </a:pPr>
            <a:r>
              <a:rPr kumimoji="0" lang="kk-KZ" sz="3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40 жастан 55 жасқа дейін, әдетте, тәжірибелік ойлау төмендеп, бейнелі және ауызша-логикалық ойлау басым болады. 50 жастан асқанда ауызша ойлау бейнелі ойлаудан асып түседі. Осы уақыт аралығында адамның есте сақтауы да екі рет төмендейді. Ол 34 – 35 жастарда және 45 – 50 жаста болады. Алайда ағзаның орын толтыру мүмкіндіктерінің арқасында, ойлау қызметін қайта топтау, өте мықты мотивтердің және өз қабілетінің жастық динамикасын түсінуі арқасында ересек адам аталмыш өзгерістерге төтеп бере алады. </a:t>
            </a:r>
            <a:endParaRPr kumimoji="0" lang="kk-KZ" sz="3200"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Rectangle 1"/>
          <p:cNvSpPr>
            <a:spLocks noChangeArrowheads="1"/>
          </p:cNvSpPr>
          <p:nvPr/>
        </p:nvSpPr>
        <p:spPr bwMode="auto">
          <a:xfrm>
            <a:off x="0" y="0"/>
            <a:ext cx="9144000" cy="698652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7200" algn="just" defTabSz="914400" rtl="0" eaLnBrk="1" fontAlgn="base" latinLnBrk="0" hangingPunct="1">
              <a:lnSpc>
                <a:spcPct val="100000"/>
              </a:lnSpc>
              <a:spcBef>
                <a:spcPct val="0"/>
              </a:spcBef>
              <a:spcAft>
                <a:spcPct val="0"/>
              </a:spcAft>
              <a:buClrTx/>
              <a:buSzTx/>
              <a:buFontTx/>
              <a:buNone/>
              <a:tabLst/>
            </a:pPr>
            <a:r>
              <a:rPr kumimoji="0" lang="kk-KZ" sz="28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Жасы келе ақпараттық сұраныстардың мазмұны өзгереді және бұл өзгерістердің динамикасы ер адамдар мен әйелдер үшін әр түрлі болады. Мысал ретінде XX ғасырдың 90-жылдары Ресей Білім Академиясының Білім беру институты ғалымдарының зерттеулерінің деректерін қарастырайық. </a:t>
            </a:r>
            <a:endParaRPr kumimoji="0" lang="ru-RU" sz="28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kk-KZ" sz="28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18 – 25 жас аралығы кәсіби таңдау жасау қажеттілігімен, еңбек іс-әрекетіне бейімделумен, оны іске асырудың жеке дара түрлерін игерумен сипатталады, осы кезеңде ер адамдар, көбінесе, еңбек өрісімен, мансаптың сәттілігіне ықпал ететін салалармен (шет тілі, компьютер, экономика, еңбекті ұйымдастыру, әріптестермен өзара әрекеттестік) байланысты қосымша мәліметтер алғысы келеді. Денсаулық, мәдениет, жанұя мәселелері (тіпті 40 жасқа дейін) олардың білім алу сұраныстары жүйесінде екінші орында тұрады. </a:t>
            </a:r>
            <a:endParaRPr kumimoji="0" lang="kk-KZ" sz="2800"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Rectangle 1"/>
          <p:cNvSpPr>
            <a:spLocks noChangeArrowheads="1"/>
          </p:cNvSpPr>
          <p:nvPr/>
        </p:nvSpPr>
        <p:spPr bwMode="auto">
          <a:xfrm>
            <a:off x="0" y="0"/>
            <a:ext cx="9144000" cy="637097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7200" algn="just" defTabSz="914400" rtl="0" eaLnBrk="1" fontAlgn="base" latinLnBrk="0" hangingPunct="1">
              <a:lnSpc>
                <a:spcPct val="100000"/>
              </a:lnSpc>
              <a:spcBef>
                <a:spcPct val="0"/>
              </a:spcBef>
              <a:spcAft>
                <a:spcPct val="0"/>
              </a:spcAft>
              <a:buClrTx/>
              <a:buSzTx/>
              <a:buFontTx/>
              <a:buNone/>
              <a:tabLst/>
            </a:pPr>
            <a:r>
              <a:rPr kumimoji="0" lang="kk-KZ"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Бұл жастағы әйелдер кәсіби іс-әрекет саласында білім алудан басқа бірінші орынға денсаулық пен жанұяны қояды. Мұндай жағдай 35 – 40 жасқа дейін сақталады, ол білім алу қажеттілігіндегі қызметтік мамандануды анық көрсетеді. </a:t>
            </a:r>
            <a:endParaRPr kumimoji="0" lang="ru-RU" sz="2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228600" algn="just" defTabSz="914400" rtl="0" eaLnBrk="0" fontAlgn="base" latinLnBrk="0" hangingPunct="0">
              <a:lnSpc>
                <a:spcPct val="100000"/>
              </a:lnSpc>
              <a:spcBef>
                <a:spcPct val="0"/>
              </a:spcBef>
              <a:spcAft>
                <a:spcPct val="0"/>
              </a:spcAft>
              <a:buClrTx/>
              <a:buSzTx/>
              <a:buFontTx/>
              <a:buNone/>
              <a:tabLst/>
            </a:pPr>
            <a:r>
              <a:rPr kumimoji="0" lang="kk-KZ"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40 жастан бастап, ер адамдардың да, әйелдердің де денсаулықты сақтау мен нығайту туралы қосымша ақпаратты алу қажеттілігі алдыңғы шепке шығады. Бұл қалыпты жағдай. Ер адамдар үшін кәсіби іс-әрекет саласындағы танымдық қызығушылық екінші орында қала берсе, әйелдер үшін оқу қажеттілігі ең соңғы орынға ығысады (41 – 55 жас аралығында ол 4 орында, 56 жастан кейін ол ең соңғы орында).</a:t>
            </a:r>
            <a:endParaRPr kumimoji="0" lang="ru-RU" sz="2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228600" algn="just" defTabSz="914400" rtl="0" eaLnBrk="0" fontAlgn="base" latinLnBrk="0" hangingPunct="0">
              <a:lnSpc>
                <a:spcPct val="100000"/>
              </a:lnSpc>
              <a:spcBef>
                <a:spcPct val="0"/>
              </a:spcBef>
              <a:spcAft>
                <a:spcPct val="0"/>
              </a:spcAft>
              <a:buClrTx/>
              <a:buSzTx/>
              <a:buFontTx/>
              <a:buNone/>
              <a:tabLst/>
            </a:pPr>
            <a:r>
              <a:rPr kumimoji="0" lang="kk-KZ"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Ер адамдар мен әйелдердің білім алу қажеттігінің мотивтері де әр түрлі болады. Ер адам үшін дипломнан кейінгі білім алу саласында қаржы жағдайын жақсарту мүмкіндігінен кейін кәсіби жетістіктерге, қоғамдық сый-құрметке бөленуге  ұмтылу тұрса, әйелдер үшін ол - өзін өзі ашуға, өзін өзі дамытуға ұмтылу, жоғары шығармашылық танымдық белсенділік (ішкі бағдар).</a:t>
            </a:r>
            <a:endParaRPr kumimoji="0" lang="kk-KZ" sz="2400"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Rectangle 1"/>
          <p:cNvSpPr>
            <a:spLocks noChangeArrowheads="1"/>
          </p:cNvSpPr>
          <p:nvPr/>
        </p:nvSpPr>
        <p:spPr bwMode="auto">
          <a:xfrm>
            <a:off x="0" y="142852"/>
            <a:ext cx="8715404" cy="655564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endParaRPr kumimoji="0" lang="kk-KZ" sz="2800" b="0" i="1"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endParaRPr>
          </a:p>
          <a:p>
            <a:r>
              <a:rPr lang="kk-KZ" sz="2800" i="1" dirty="0" smtClean="0">
                <a:latin typeface="Times New Roman" pitchFamily="18" charset="0"/>
                <a:cs typeface="Times New Roman" pitchFamily="18" charset="0"/>
              </a:rPr>
              <a:t>1. «Ересектік» ұғымының мәнін өзіңізге қатысты ашыңыз.</a:t>
            </a:r>
            <a:endParaRPr lang="ru-RU" sz="2800" dirty="0" smtClean="0">
              <a:latin typeface="Times New Roman" pitchFamily="18" charset="0"/>
              <a:cs typeface="Times New Roman" pitchFamily="18" charset="0"/>
            </a:endParaRPr>
          </a:p>
          <a:p>
            <a:r>
              <a:rPr lang="kk-KZ" sz="2800" i="1" dirty="0" smtClean="0">
                <a:latin typeface="Times New Roman" pitchFamily="18" charset="0"/>
                <a:cs typeface="Times New Roman" pitchFamily="18" charset="0"/>
              </a:rPr>
              <a:t>2. Ересек білім алушының психологиялық портретін жасаңыз.</a:t>
            </a:r>
            <a:endParaRPr lang="ru-RU" sz="2800" dirty="0" smtClean="0">
              <a:latin typeface="Times New Roman" pitchFamily="18" charset="0"/>
              <a:cs typeface="Times New Roman" pitchFamily="18" charset="0"/>
            </a:endParaRPr>
          </a:p>
          <a:p>
            <a:r>
              <a:rPr lang="kk-KZ" sz="2800" i="1" dirty="0" smtClean="0">
                <a:latin typeface="Times New Roman" pitchFamily="18" charset="0"/>
                <a:cs typeface="Times New Roman" pitchFamily="18" charset="0"/>
              </a:rPr>
              <a:t>3. Өзіңіздің білім алуға деген қатысыңызды талдаңыз. Не көмектеседі және не кедергі келтіреді.</a:t>
            </a:r>
            <a:endParaRPr lang="ru-RU" sz="2800" dirty="0" smtClean="0">
              <a:latin typeface="Times New Roman" pitchFamily="18" charset="0"/>
              <a:cs typeface="Times New Roman" pitchFamily="18" charset="0"/>
            </a:endParaRPr>
          </a:p>
          <a:p>
            <a:r>
              <a:rPr lang="kk-KZ" sz="2800" i="1" dirty="0" smtClean="0">
                <a:latin typeface="Times New Roman" pitchFamily="18" charset="0"/>
                <a:cs typeface="Times New Roman" pitchFamily="18" charset="0"/>
              </a:rPr>
              <a:t>4. «Өмір бойы оқу» ұғымының шығу тарихын зерттеңіз</a:t>
            </a:r>
            <a:endParaRPr lang="ru-RU" sz="2800" dirty="0" smtClean="0">
              <a:latin typeface="Times New Roman" pitchFamily="18" charset="0"/>
              <a:cs typeface="Times New Roman" pitchFamily="18" charset="0"/>
            </a:endParaRPr>
          </a:p>
          <a:p>
            <a:pPr marL="0" marR="0" lvl="0" indent="0" algn="just" defTabSz="914400" rtl="0" eaLnBrk="1" fontAlgn="base" latinLnBrk="0" hangingPunct="1">
              <a:lnSpc>
                <a:spcPct val="100000"/>
              </a:lnSpc>
              <a:spcBef>
                <a:spcPct val="0"/>
              </a:spcBef>
              <a:spcAft>
                <a:spcPct val="0"/>
              </a:spcAft>
              <a:buClrTx/>
              <a:buSzTx/>
              <a:buFontTx/>
              <a:buNone/>
              <a:tabLst/>
            </a:pPr>
            <a:r>
              <a:rPr kumimoji="0" lang="en-US" sz="2800" b="0" i="1"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5</a:t>
            </a:r>
            <a:r>
              <a:rPr kumimoji="0" lang="kk-KZ" sz="2800" b="0" i="1"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Білім алу үшін тиімді жас болады ма? Егер болса, ол қай жас?</a:t>
            </a:r>
            <a:endParaRPr kumimoji="0" lang="ru-RU" sz="28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2800" b="0" i="1"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6</a:t>
            </a:r>
            <a:r>
              <a:rPr kumimoji="0" lang="kk-KZ" sz="2800" b="0" i="1"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Ересек адам мен оған жетпеген кісінің айырмашылығы неде?</a:t>
            </a:r>
            <a:endParaRPr kumimoji="0" lang="ru-RU" sz="28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2800" b="0" i="1" u="none" strike="noStrike" cap="none" normalizeH="0" baseline="0" smtClean="0">
                <a:ln>
                  <a:noFill/>
                </a:ln>
                <a:solidFill>
                  <a:schemeClr val="tx1"/>
                </a:solidFill>
                <a:effectLst/>
                <a:latin typeface="Times New Roman" pitchFamily="18" charset="0"/>
                <a:ea typeface="Times New Roman" pitchFamily="18" charset="0"/>
                <a:cs typeface="Times New Roman" pitchFamily="18" charset="0"/>
              </a:rPr>
              <a:t>7</a:t>
            </a:r>
            <a:r>
              <a:rPr kumimoji="0" lang="kk-KZ" sz="2800" b="0" i="1" u="none" strike="noStrike" cap="none" normalizeH="0" baseline="0" smtClean="0">
                <a:ln>
                  <a:noFill/>
                </a:ln>
                <a:solidFill>
                  <a:schemeClr val="tx1"/>
                </a:solidFill>
                <a:effectLst/>
                <a:latin typeface="Times New Roman" pitchFamily="18" charset="0"/>
                <a:ea typeface="Times New Roman" pitchFamily="18" charset="0"/>
                <a:cs typeface="Times New Roman" pitchFamily="18" charset="0"/>
              </a:rPr>
              <a:t>. </a:t>
            </a:r>
            <a:r>
              <a:rPr kumimoji="0" lang="kk-KZ" sz="2800" b="0" i="1"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ҚР «Білім туралы» Заңында ересектердің білім алуы жайында не айтылған?</a:t>
            </a:r>
            <a:endParaRPr kumimoji="0" lang="kk-KZ" sz="2800"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14282" y="285728"/>
            <a:ext cx="8429684" cy="5570756"/>
          </a:xfrm>
          <a:prstGeom prst="rect">
            <a:avLst/>
          </a:prstGeom>
        </p:spPr>
        <p:txBody>
          <a:bodyPr wrap="square">
            <a:spAutoFit/>
          </a:bodyPr>
          <a:lstStyle/>
          <a:p>
            <a:r>
              <a:rPr lang="ru-RU" sz="3600" b="1" dirty="0" err="1" smtClean="0">
                <a:solidFill>
                  <a:srgbClr val="FF0000"/>
                </a:solidFill>
                <a:latin typeface="Times New Roman" pitchFamily="18" charset="0"/>
                <a:cs typeface="Times New Roman" pitchFamily="18" charset="0"/>
              </a:rPr>
              <a:t>Нәрестелік  </a:t>
            </a:r>
            <a:r>
              <a:rPr lang="ru-RU" sz="3600" b="1" dirty="0" err="1" smtClean="0">
                <a:solidFill>
                  <a:srgbClr val="FF0000"/>
                </a:solidFill>
                <a:latin typeface="Times New Roman" pitchFamily="18" charset="0"/>
                <a:cs typeface="Times New Roman" pitchFamily="18" charset="0"/>
              </a:rPr>
              <a:t>кезең.</a:t>
            </a:r>
            <a:r>
              <a:rPr lang="ru-RU" sz="3200" dirty="0" smtClean="0">
                <a:solidFill>
                  <a:srgbClr val="FF0000"/>
                </a:solidFill>
                <a:latin typeface="Times New Roman" pitchFamily="18" charset="0"/>
                <a:cs typeface="Times New Roman" pitchFamily="18" charset="0"/>
              </a:rPr>
              <a:t> </a:t>
            </a:r>
            <a:r>
              <a:rPr lang="ru-RU" sz="3200" dirty="0" err="1" smtClean="0">
                <a:latin typeface="Times New Roman" pitchFamily="18" charset="0"/>
                <a:cs typeface="Times New Roman" pitchFamily="18" charset="0"/>
              </a:rPr>
              <a:t>Нәрестенің дүниеге келген</a:t>
            </a:r>
            <a:r>
              <a:rPr lang="ru-RU" sz="3200" dirty="0" smtClean="0">
                <a:latin typeface="Times New Roman" pitchFamily="18" charset="0"/>
                <a:cs typeface="Times New Roman" pitchFamily="18" charset="0"/>
              </a:rPr>
              <a:t> </a:t>
            </a:r>
            <a:r>
              <a:rPr lang="ru-RU" sz="3200" dirty="0" err="1" smtClean="0">
                <a:latin typeface="Times New Roman" pitchFamily="18" charset="0"/>
                <a:cs typeface="Times New Roman" pitchFamily="18" charset="0"/>
              </a:rPr>
              <a:t>күнінен бастап</a:t>
            </a:r>
            <a:r>
              <a:rPr lang="ru-RU" sz="3200" dirty="0" smtClean="0">
                <a:latin typeface="Times New Roman" pitchFamily="18" charset="0"/>
                <a:cs typeface="Times New Roman" pitchFamily="18" charset="0"/>
              </a:rPr>
              <a:t>, 28-күнге </a:t>
            </a:r>
            <a:r>
              <a:rPr lang="ru-RU" sz="3200" dirty="0" err="1" smtClean="0">
                <a:latin typeface="Times New Roman" pitchFamily="18" charset="0"/>
                <a:cs typeface="Times New Roman" pitchFamily="18" charset="0"/>
              </a:rPr>
              <a:t>дейінгі</a:t>
            </a:r>
            <a:r>
              <a:rPr lang="ru-RU" sz="3200" dirty="0" smtClean="0">
                <a:latin typeface="Times New Roman" pitchFamily="18" charset="0"/>
                <a:cs typeface="Times New Roman" pitchFamily="18" charset="0"/>
              </a:rPr>
              <a:t> </a:t>
            </a:r>
            <a:r>
              <a:rPr lang="ru-RU" sz="3200" dirty="0" err="1" smtClean="0">
                <a:latin typeface="Times New Roman" pitchFamily="18" charset="0"/>
                <a:cs typeface="Times New Roman" pitchFamily="18" charset="0"/>
              </a:rPr>
              <a:t>уақыт аралығы осылай</a:t>
            </a:r>
            <a:r>
              <a:rPr lang="ru-RU" sz="3200" dirty="0" smtClean="0">
                <a:latin typeface="Times New Roman" pitchFamily="18" charset="0"/>
                <a:cs typeface="Times New Roman" pitchFamily="18" charset="0"/>
              </a:rPr>
              <a:t> </a:t>
            </a:r>
            <a:r>
              <a:rPr lang="ru-RU" sz="3200" dirty="0" err="1" smtClean="0">
                <a:latin typeface="Times New Roman" pitchFamily="18" charset="0"/>
                <a:cs typeface="Times New Roman" pitchFamily="18" charset="0"/>
              </a:rPr>
              <a:t>аталады</a:t>
            </a:r>
            <a:r>
              <a:rPr lang="ru-RU" sz="3200" dirty="0" smtClean="0">
                <a:latin typeface="Times New Roman" pitchFamily="18" charset="0"/>
                <a:cs typeface="Times New Roman" pitchFamily="18" charset="0"/>
              </a:rPr>
              <a:t>. </a:t>
            </a:r>
            <a:r>
              <a:rPr lang="ru-RU" sz="3200" dirty="0" err="1" smtClean="0">
                <a:latin typeface="Times New Roman" pitchFamily="18" charset="0"/>
                <a:cs typeface="Times New Roman" pitchFamily="18" charset="0"/>
              </a:rPr>
              <a:t>Бұл кезде</a:t>
            </a:r>
            <a:r>
              <a:rPr lang="ru-RU" sz="3200" dirty="0" smtClean="0">
                <a:latin typeface="Times New Roman" pitchFamily="18" charset="0"/>
                <a:cs typeface="Times New Roman" pitchFamily="18" charset="0"/>
              </a:rPr>
              <a:t> </a:t>
            </a:r>
            <a:r>
              <a:rPr lang="ru-RU" sz="3200" dirty="0" err="1" smtClean="0">
                <a:latin typeface="Times New Roman" pitchFamily="18" charset="0"/>
                <a:cs typeface="Times New Roman" pitchFamily="18" charset="0"/>
              </a:rPr>
              <a:t>жаңа туған нәрестенің барлық мүшелері және мүшелер жүйесі өз алдына</a:t>
            </a:r>
            <a:r>
              <a:rPr lang="ru-RU" sz="3200" dirty="0" smtClean="0">
                <a:latin typeface="Times New Roman" pitchFamily="18" charset="0"/>
                <a:cs typeface="Times New Roman" pitchFamily="18" charset="0"/>
              </a:rPr>
              <a:t> </a:t>
            </a:r>
            <a:r>
              <a:rPr lang="ru-RU" sz="3200" dirty="0" err="1" smtClean="0">
                <a:latin typeface="Times New Roman" pitchFamily="18" charset="0"/>
                <a:cs typeface="Times New Roman" pitchFamily="18" charset="0"/>
              </a:rPr>
              <a:t>(анасының ағзасына байланыссыз</a:t>
            </a:r>
            <a:r>
              <a:rPr lang="ru-RU" sz="3200" dirty="0" smtClean="0">
                <a:latin typeface="Times New Roman" pitchFamily="18" charset="0"/>
                <a:cs typeface="Times New Roman" pitchFamily="18" charset="0"/>
              </a:rPr>
              <a:t>) </a:t>
            </a:r>
            <a:r>
              <a:rPr lang="ru-RU" sz="3200" dirty="0" err="1" smtClean="0">
                <a:latin typeface="Times New Roman" pitchFamily="18" charset="0"/>
                <a:cs typeface="Times New Roman" pitchFamily="18" charset="0"/>
              </a:rPr>
              <a:t>қызмет атқарып, өзара іс-әрекет жасайды</a:t>
            </a:r>
            <a:r>
              <a:rPr lang="ru-RU" sz="3200" dirty="0" smtClean="0">
                <a:latin typeface="Times New Roman" pitchFamily="18" charset="0"/>
                <a:cs typeface="Times New Roman" pitchFamily="18" charset="0"/>
              </a:rPr>
              <a:t>. </a:t>
            </a:r>
            <a:r>
              <a:rPr lang="ru-RU" sz="3200" dirty="0" err="1" smtClean="0">
                <a:latin typeface="Times New Roman" pitchFamily="18" charset="0"/>
                <a:cs typeface="Times New Roman" pitchFamily="18" charset="0"/>
              </a:rPr>
              <a:t>Мысалы</a:t>
            </a:r>
            <a:r>
              <a:rPr lang="ru-RU" sz="3200" dirty="0" smtClean="0">
                <a:latin typeface="Times New Roman" pitchFamily="18" charset="0"/>
                <a:cs typeface="Times New Roman" pitchFamily="18" charset="0"/>
              </a:rPr>
              <a:t>, </a:t>
            </a:r>
            <a:r>
              <a:rPr lang="ru-RU" sz="3200" dirty="0" err="1" smtClean="0">
                <a:latin typeface="Times New Roman" pitchFamily="18" charset="0"/>
                <a:cs typeface="Times New Roman" pitchFamily="18" charset="0"/>
              </a:rPr>
              <a:t>жылуды</a:t>
            </a:r>
            <a:r>
              <a:rPr lang="ru-RU" sz="3200" dirty="0" smtClean="0">
                <a:latin typeface="Times New Roman" pitchFamily="18" charset="0"/>
                <a:cs typeface="Times New Roman" pitchFamily="18" charset="0"/>
              </a:rPr>
              <a:t> </a:t>
            </a:r>
            <a:r>
              <a:rPr lang="ru-RU" sz="3200" dirty="0" err="1" smtClean="0">
                <a:latin typeface="Times New Roman" pitchFamily="18" charset="0"/>
                <a:cs typeface="Times New Roman" pitchFamily="18" charset="0"/>
              </a:rPr>
              <a:t>реттей</a:t>
            </a:r>
            <a:r>
              <a:rPr lang="ru-RU" sz="3200" dirty="0" smtClean="0">
                <a:latin typeface="Times New Roman" pitchFamily="18" charset="0"/>
                <a:cs typeface="Times New Roman" pitchFamily="18" charset="0"/>
              </a:rPr>
              <a:t> </a:t>
            </a:r>
            <a:r>
              <a:rPr lang="ru-RU" sz="3200" dirty="0" err="1" smtClean="0">
                <a:latin typeface="Times New Roman" pitchFamily="18" charset="0"/>
                <a:cs typeface="Times New Roman" pitchFamily="18" charset="0"/>
              </a:rPr>
              <a:t>алады</a:t>
            </a:r>
            <a:r>
              <a:rPr lang="ru-RU" sz="3200" dirty="0" smtClean="0">
                <a:latin typeface="Times New Roman" pitchFamily="18" charset="0"/>
                <a:cs typeface="Times New Roman" pitchFamily="18" charset="0"/>
              </a:rPr>
              <a:t>. </a:t>
            </a:r>
            <a:r>
              <a:rPr lang="ru-RU" sz="3200" dirty="0" err="1" smtClean="0">
                <a:latin typeface="Times New Roman" pitchFamily="18" charset="0"/>
                <a:cs typeface="Times New Roman" pitchFamily="18" charset="0"/>
                <a:hlinkClick r:id="rId2" tooltip="Тынысалу (мұндай бет жоқ)"/>
              </a:rPr>
              <a:t>Тынысалу</a:t>
            </a:r>
            <a:r>
              <a:rPr lang="ru-RU" sz="3200" dirty="0" smtClean="0">
                <a:latin typeface="Times New Roman" pitchFamily="18" charset="0"/>
                <a:cs typeface="Times New Roman" pitchFamily="18" charset="0"/>
              </a:rPr>
              <a:t>, ему, </a:t>
            </a:r>
            <a:r>
              <a:rPr lang="ru-RU" sz="3200" dirty="0" err="1" smtClean="0">
                <a:latin typeface="Times New Roman" pitchFamily="18" charset="0"/>
                <a:cs typeface="Times New Roman" pitchFamily="18" charset="0"/>
              </a:rPr>
              <a:t>көзін жыпылықтату және басқа рефлекстерді</a:t>
            </a:r>
            <a:r>
              <a:rPr lang="ru-RU" sz="3200" dirty="0" smtClean="0">
                <a:latin typeface="Times New Roman" pitchFamily="18" charset="0"/>
                <a:cs typeface="Times New Roman" pitchFamily="18" charset="0"/>
              </a:rPr>
              <a:t> </a:t>
            </a:r>
            <a:r>
              <a:rPr lang="ru-RU" sz="3200" dirty="0" err="1" smtClean="0">
                <a:latin typeface="Times New Roman" pitchFamily="18" charset="0"/>
                <a:cs typeface="Times New Roman" pitchFamily="18" charset="0"/>
              </a:rPr>
              <a:t>өздігінен </a:t>
            </a:r>
            <a:r>
              <a:rPr lang="ru-RU" sz="3200" dirty="0" smtClean="0">
                <a:latin typeface="Times New Roman" pitchFamily="18" charset="0"/>
                <a:cs typeface="Times New Roman" pitchFamily="18" charset="0"/>
              </a:rPr>
              <a:t>«</a:t>
            </a:r>
            <a:r>
              <a:rPr lang="ru-RU" sz="3200" dirty="0" err="1" smtClean="0">
                <a:latin typeface="Times New Roman" pitchFamily="18" charset="0"/>
                <a:cs typeface="Times New Roman" pitchFamily="18" charset="0"/>
              </a:rPr>
              <a:t>іске</a:t>
            </a:r>
            <a:r>
              <a:rPr lang="ru-RU" sz="3200" dirty="0" smtClean="0">
                <a:latin typeface="Times New Roman" pitchFamily="18" charset="0"/>
                <a:cs typeface="Times New Roman" pitchFamily="18" charset="0"/>
              </a:rPr>
              <a:t> </a:t>
            </a:r>
            <a:r>
              <a:rPr lang="ru-RU" sz="3200" dirty="0" err="1" smtClean="0">
                <a:latin typeface="Times New Roman" pitchFamily="18" charset="0"/>
                <a:cs typeface="Times New Roman" pitchFamily="18" charset="0"/>
              </a:rPr>
              <a:t>қосады».</a:t>
            </a:r>
            <a:r>
              <a:rPr lang="ru-RU" sz="3200" dirty="0" smtClean="0">
                <a:latin typeface="Times New Roman" pitchFamily="18" charset="0"/>
                <a:cs typeface="Times New Roman" pitchFamily="18" charset="0"/>
              </a:rPr>
              <a:t> </a:t>
            </a:r>
            <a:r>
              <a:rPr lang="ru-RU" sz="3200" dirty="0" err="1" smtClean="0">
                <a:latin typeface="Times New Roman" pitchFamily="18" charset="0"/>
                <a:cs typeface="Times New Roman" pitchFamily="18" charset="0"/>
              </a:rPr>
              <a:t>Сондықтан бұл уақыт аралығы </a:t>
            </a:r>
            <a:r>
              <a:rPr lang="ru-RU" sz="3200" b="1" dirty="0" err="1" smtClean="0">
                <a:latin typeface="Times New Roman" pitchFamily="18" charset="0"/>
                <a:cs typeface="Times New Roman" pitchFamily="18" charset="0"/>
              </a:rPr>
              <a:t>нәрестелік кезең </a:t>
            </a:r>
            <a:r>
              <a:rPr lang="ru-RU" sz="3200" dirty="0" err="1" smtClean="0">
                <a:latin typeface="Times New Roman" pitchFamily="18" charset="0"/>
                <a:cs typeface="Times New Roman" pitchFamily="18" charset="0"/>
              </a:rPr>
              <a:t>деп</a:t>
            </a:r>
            <a:r>
              <a:rPr lang="ru-RU" sz="3200" dirty="0" smtClean="0">
                <a:latin typeface="Times New Roman" pitchFamily="18" charset="0"/>
                <a:cs typeface="Times New Roman" pitchFamily="18" charset="0"/>
              </a:rPr>
              <a:t> </a:t>
            </a:r>
            <a:r>
              <a:rPr lang="ru-RU" sz="3200" dirty="0" err="1" smtClean="0">
                <a:latin typeface="Times New Roman" pitchFamily="18" charset="0"/>
                <a:cs typeface="Times New Roman" pitchFamily="18" charset="0"/>
              </a:rPr>
              <a:t>жеке</a:t>
            </a:r>
            <a:r>
              <a:rPr lang="ru-RU" sz="3200" dirty="0" smtClean="0">
                <a:latin typeface="Times New Roman" pitchFamily="18" charset="0"/>
                <a:cs typeface="Times New Roman" pitchFamily="18" charset="0"/>
              </a:rPr>
              <a:t> </a:t>
            </a:r>
            <a:r>
              <a:rPr lang="ru-RU" sz="3200" dirty="0" err="1" smtClean="0">
                <a:latin typeface="Times New Roman" pitchFamily="18" charset="0"/>
                <a:cs typeface="Times New Roman" pitchFamily="18" charset="0"/>
              </a:rPr>
              <a:t>карастырылады</a:t>
            </a:r>
            <a:r>
              <a:rPr lang="ru-RU" sz="3200" dirty="0" smtClean="0">
                <a:latin typeface="Times New Roman" pitchFamily="18" charset="0"/>
                <a:cs typeface="Times New Roman" pitchFamily="18" charset="0"/>
              </a:rPr>
              <a:t>.</a:t>
            </a:r>
            <a:endParaRPr lang="ru-RU" sz="3200" dirty="0">
              <a:latin typeface="Times New Roman" pitchFamily="18" charset="0"/>
              <a:cs typeface="Times New Roman"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9144000" cy="6801862"/>
          </a:xfrm>
          <a:prstGeom prst="rect">
            <a:avLst/>
          </a:prstGeom>
        </p:spPr>
        <p:txBody>
          <a:bodyPr wrap="square">
            <a:spAutoFit/>
          </a:bodyPr>
          <a:lstStyle/>
          <a:p>
            <a:r>
              <a:rPr lang="kk-KZ" sz="2800" b="1" dirty="0" smtClean="0">
                <a:solidFill>
                  <a:srgbClr val="FF0000"/>
                </a:solidFill>
                <a:latin typeface="Times New Roman" pitchFamily="18" charset="0"/>
                <a:cs typeface="Times New Roman" pitchFamily="18" charset="0"/>
              </a:rPr>
              <a:t>Омыраулық </a:t>
            </a:r>
            <a:r>
              <a:rPr lang="ru-RU" sz="2800" b="1" dirty="0" err="1" smtClean="0">
                <a:solidFill>
                  <a:srgbClr val="FF0000"/>
                </a:solidFill>
                <a:latin typeface="Times New Roman" pitchFamily="18" charset="0"/>
                <a:cs typeface="Times New Roman" pitchFamily="18" charset="0"/>
              </a:rPr>
              <a:t>кезең</a:t>
            </a:r>
            <a:r>
              <a:rPr lang="ru-RU" sz="2800" b="1" dirty="0" err="1" smtClean="0">
                <a:solidFill>
                  <a:srgbClr val="FF0000"/>
                </a:solidFill>
                <a:latin typeface="Times New Roman" pitchFamily="18" charset="0"/>
                <a:cs typeface="Times New Roman" pitchFamily="18" charset="0"/>
              </a:rPr>
              <a:t>.</a:t>
            </a:r>
            <a:r>
              <a:rPr lang="ru-RU" sz="2800" dirty="0" smtClean="0">
                <a:solidFill>
                  <a:srgbClr val="FF0000"/>
                </a:solidFill>
                <a:latin typeface="Times New Roman" pitchFamily="18" charset="0"/>
                <a:cs typeface="Times New Roman" pitchFamily="18" charset="0"/>
              </a:rPr>
              <a:t> </a:t>
            </a:r>
            <a:r>
              <a:rPr lang="ru-RU" sz="2400" dirty="0" err="1" smtClean="0">
                <a:latin typeface="Times New Roman" pitchFamily="18" charset="0"/>
                <a:cs typeface="Times New Roman" pitchFamily="18" charset="0"/>
              </a:rPr>
              <a:t>Мұнда нәресте анасынан</a:t>
            </a:r>
            <a:r>
              <a:rPr lang="ru-RU" sz="2400" dirty="0" smtClean="0">
                <a:latin typeface="Times New Roman" pitchFamily="18" charset="0"/>
                <a:cs typeface="Times New Roman" pitchFamily="18" charset="0"/>
              </a:rPr>
              <a:t> </a:t>
            </a:r>
            <a:r>
              <a:rPr lang="ru-RU" sz="2400" dirty="0" err="1" smtClean="0">
                <a:latin typeface="Times New Roman" pitchFamily="18" charset="0"/>
                <a:cs typeface="Times New Roman" pitchFamily="18" charset="0"/>
              </a:rPr>
              <a:t>нәрлі уыз</a:t>
            </a:r>
            <a:r>
              <a:rPr lang="ru-RU" sz="2400" dirty="0" smtClean="0">
                <a:latin typeface="Times New Roman" pitchFamily="18" charset="0"/>
                <a:cs typeface="Times New Roman" pitchFamily="18" charset="0"/>
              </a:rPr>
              <a:t> </a:t>
            </a:r>
            <a:r>
              <a:rPr lang="ru-RU" sz="2400" dirty="0" err="1" smtClean="0">
                <a:latin typeface="Times New Roman" pitchFamily="18" charset="0"/>
                <a:cs typeface="Times New Roman" pitchFamily="18" charset="0"/>
              </a:rPr>
              <a:t>сүтін емеді</a:t>
            </a:r>
            <a:r>
              <a:rPr lang="ru-RU" sz="2400" dirty="0" smtClean="0">
                <a:latin typeface="Times New Roman" pitchFamily="18" charset="0"/>
                <a:cs typeface="Times New Roman" pitchFamily="18" charset="0"/>
              </a:rPr>
              <a:t>. </a:t>
            </a:r>
            <a:r>
              <a:rPr lang="ru-RU" sz="2400" dirty="0" err="1" smtClean="0">
                <a:latin typeface="Times New Roman" pitchFamily="18" charset="0"/>
                <a:cs typeface="Times New Roman" pitchFamily="18" charset="0"/>
                <a:hlinkClick r:id="rId2" tooltip="Уыз"/>
              </a:rPr>
              <a:t>Уыз</a:t>
            </a:r>
            <a:r>
              <a:rPr lang="ru-RU" sz="2400" dirty="0" smtClean="0">
                <a:latin typeface="Times New Roman" pitchFamily="18" charset="0"/>
                <a:cs typeface="Times New Roman" pitchFamily="18" charset="0"/>
              </a:rPr>
              <a:t> </a:t>
            </a:r>
            <a:r>
              <a:rPr lang="ru-RU" sz="2400" dirty="0" err="1" smtClean="0">
                <a:latin typeface="Times New Roman" pitchFamily="18" charset="0"/>
                <a:cs typeface="Times New Roman" pitchFamily="18" charset="0"/>
              </a:rPr>
              <a:t>сүтінде нәрестенің ағзасына қажетті тағамдық заттар</a:t>
            </a:r>
            <a:r>
              <a:rPr lang="ru-RU" sz="2400" dirty="0" smtClean="0">
                <a:latin typeface="Times New Roman" pitchFamily="18" charset="0"/>
                <a:cs typeface="Times New Roman" pitchFamily="18" charset="0"/>
              </a:rPr>
              <a:t> </a:t>
            </a:r>
            <a:r>
              <a:rPr lang="ru-RU" sz="2400" dirty="0" err="1" smtClean="0">
                <a:latin typeface="Times New Roman" pitchFamily="18" charset="0"/>
                <a:cs typeface="Times New Roman" pitchFamily="18" charset="0"/>
              </a:rPr>
              <a:t>өте </a:t>
            </a:r>
            <a:r>
              <a:rPr lang="ru-RU" sz="2400" dirty="0" smtClean="0">
                <a:latin typeface="Times New Roman" pitchFamily="18" charset="0"/>
                <a:cs typeface="Times New Roman" pitchFamily="18" charset="0"/>
              </a:rPr>
              <a:t>мол. </a:t>
            </a:r>
            <a:r>
              <a:rPr lang="ru-RU" sz="2400" dirty="0" err="1" smtClean="0">
                <a:latin typeface="Times New Roman" pitchFamily="18" charset="0"/>
                <a:cs typeface="Times New Roman" pitchFamily="18" charset="0"/>
              </a:rPr>
              <a:t>Сондықтан </a:t>
            </a:r>
            <a:r>
              <a:rPr lang="ru-RU" sz="2400" dirty="0" smtClean="0">
                <a:latin typeface="Times New Roman" pitchFamily="18" charset="0"/>
                <a:cs typeface="Times New Roman" pitchFamily="18" charset="0"/>
              </a:rPr>
              <a:t>да «</a:t>
            </a:r>
            <a:r>
              <a:rPr lang="ru-RU" sz="2400" dirty="0" err="1" smtClean="0">
                <a:latin typeface="Times New Roman" pitchFamily="18" charset="0"/>
                <a:cs typeface="Times New Roman" pitchFamily="18" charset="0"/>
              </a:rPr>
              <a:t>уызына</a:t>
            </a:r>
            <a:r>
              <a:rPr lang="ru-RU" sz="2400" dirty="0" smtClean="0">
                <a:latin typeface="Times New Roman" pitchFamily="18" charset="0"/>
                <a:cs typeface="Times New Roman" pitchFamily="18" charset="0"/>
              </a:rPr>
              <a:t> </a:t>
            </a:r>
            <a:r>
              <a:rPr lang="ru-RU" sz="2400" dirty="0" err="1" smtClean="0">
                <a:latin typeface="Times New Roman" pitchFamily="18" charset="0"/>
                <a:cs typeface="Times New Roman" pitchFamily="18" charset="0"/>
              </a:rPr>
              <a:t>жарыған ұлылыққа ұмтылар</a:t>
            </a:r>
            <a:r>
              <a:rPr lang="ru-RU" sz="2400" dirty="0" smtClean="0">
                <a:latin typeface="Times New Roman" pitchFamily="18" charset="0"/>
                <a:cs typeface="Times New Roman" pitchFamily="18" charset="0"/>
              </a:rPr>
              <a:t>, </a:t>
            </a:r>
            <a:r>
              <a:rPr lang="ru-RU" sz="2400" dirty="0" err="1" smtClean="0">
                <a:latin typeface="Times New Roman" pitchFamily="18" charset="0"/>
                <a:cs typeface="Times New Roman" pitchFamily="18" charset="0"/>
              </a:rPr>
              <a:t>азамат</a:t>
            </a:r>
            <a:r>
              <a:rPr lang="ru-RU" sz="2400" dirty="0" smtClean="0">
                <a:latin typeface="Times New Roman" pitchFamily="18" charset="0"/>
                <a:cs typeface="Times New Roman" pitchFamily="18" charset="0"/>
              </a:rPr>
              <a:t> </a:t>
            </a:r>
            <a:r>
              <a:rPr lang="ru-RU" sz="2400" dirty="0" err="1" smtClean="0">
                <a:latin typeface="Times New Roman" pitchFamily="18" charset="0"/>
                <a:cs typeface="Times New Roman" pitchFamily="18" charset="0"/>
              </a:rPr>
              <a:t>боп</a:t>
            </a:r>
            <a:r>
              <a:rPr lang="ru-RU" sz="2400" dirty="0" smtClean="0">
                <a:latin typeface="Times New Roman" pitchFamily="18" charset="0"/>
                <a:cs typeface="Times New Roman" pitchFamily="18" charset="0"/>
              </a:rPr>
              <a:t> </a:t>
            </a:r>
            <a:r>
              <a:rPr lang="ru-RU" sz="2400" dirty="0" err="1" smtClean="0">
                <a:latin typeface="Times New Roman" pitchFamily="18" charset="0"/>
                <a:cs typeface="Times New Roman" pitchFamily="18" charset="0"/>
              </a:rPr>
              <a:t>өседі</a:t>
            </a:r>
            <a:r>
              <a:rPr lang="ru-RU" sz="2400" dirty="0" smtClean="0">
                <a:latin typeface="Times New Roman" pitchFamily="18" charset="0"/>
                <a:cs typeface="Times New Roman" pitchFamily="18" charset="0"/>
              </a:rPr>
              <a:t>, </a:t>
            </a:r>
            <a:r>
              <a:rPr lang="ru-RU" sz="2400" dirty="0" err="1" smtClean="0">
                <a:latin typeface="Times New Roman" pitchFamily="18" charset="0"/>
                <a:cs typeface="Times New Roman" pitchFamily="18" charset="0"/>
              </a:rPr>
              <a:t>ізгілікке</a:t>
            </a:r>
            <a:r>
              <a:rPr lang="ru-RU" sz="2400" dirty="0" smtClean="0">
                <a:latin typeface="Times New Roman" pitchFamily="18" charset="0"/>
                <a:cs typeface="Times New Roman" pitchFamily="18" charset="0"/>
              </a:rPr>
              <a:t> </a:t>
            </a:r>
            <a:r>
              <a:rPr lang="ru-RU" sz="2400" dirty="0" err="1" smtClean="0">
                <a:latin typeface="Times New Roman" pitchFamily="18" charset="0"/>
                <a:cs typeface="Times New Roman" pitchFamily="18" charset="0"/>
              </a:rPr>
              <a:t>құнты </a:t>
            </a:r>
            <a:r>
              <a:rPr lang="ru-RU" sz="2400" dirty="0" smtClean="0">
                <a:latin typeface="Times New Roman" pitchFamily="18" charset="0"/>
                <a:cs typeface="Times New Roman" pitchFamily="18" charset="0"/>
              </a:rPr>
              <a:t>бар» </a:t>
            </a:r>
            <a:r>
              <a:rPr lang="ru-RU" sz="2400" dirty="0" err="1" smtClean="0">
                <a:latin typeface="Times New Roman" pitchFamily="18" charset="0"/>
                <a:cs typeface="Times New Roman" pitchFamily="18" charset="0"/>
              </a:rPr>
              <a:t>деген</a:t>
            </a:r>
            <a:r>
              <a:rPr lang="ru-RU" sz="2400" dirty="0" smtClean="0">
                <a:latin typeface="Times New Roman" pitchFamily="18" charset="0"/>
                <a:cs typeface="Times New Roman" pitchFamily="18" charset="0"/>
              </a:rPr>
              <a:t> </a:t>
            </a:r>
            <a:r>
              <a:rPr lang="ru-RU" sz="2400" dirty="0" err="1" smtClean="0">
                <a:latin typeface="Times New Roman" pitchFamily="18" charset="0"/>
                <a:cs typeface="Times New Roman" pitchFamily="18" charset="0"/>
              </a:rPr>
              <a:t>халық нақылында терең тұжырым бар</a:t>
            </a:r>
            <a:r>
              <a:rPr lang="ru-RU" sz="2400" dirty="0" smtClean="0">
                <a:latin typeface="Times New Roman" pitchFamily="18" charset="0"/>
                <a:cs typeface="Times New Roman" pitchFamily="18" charset="0"/>
              </a:rPr>
              <a:t>. </a:t>
            </a:r>
            <a:r>
              <a:rPr lang="ru-RU" sz="2400" dirty="0" err="1" smtClean="0">
                <a:latin typeface="Times New Roman" pitchFamily="18" charset="0"/>
                <a:cs typeface="Times New Roman" pitchFamily="18" charset="0"/>
              </a:rPr>
              <a:t>Ана</a:t>
            </a:r>
            <a:r>
              <a:rPr lang="ru-RU" sz="2400" dirty="0" smtClean="0">
                <a:latin typeface="Times New Roman" pitchFamily="18" charset="0"/>
                <a:cs typeface="Times New Roman" pitchFamily="18" charset="0"/>
              </a:rPr>
              <a:t> </a:t>
            </a:r>
            <a:r>
              <a:rPr lang="ru-RU" sz="2400" dirty="0" err="1" smtClean="0">
                <a:latin typeface="Times New Roman" pitchFamily="18" charset="0"/>
                <a:cs typeface="Times New Roman" pitchFamily="18" charset="0"/>
              </a:rPr>
              <a:t>сүтін ешбір</a:t>
            </a:r>
            <a:r>
              <a:rPr lang="ru-RU" sz="2400" dirty="0" smtClean="0">
                <a:latin typeface="Times New Roman" pitchFamily="18" charset="0"/>
                <a:cs typeface="Times New Roman" pitchFamily="18" charset="0"/>
              </a:rPr>
              <a:t> </a:t>
            </a:r>
            <a:r>
              <a:rPr lang="ru-RU" sz="2400" dirty="0" err="1" smtClean="0">
                <a:latin typeface="Times New Roman" pitchFamily="18" charset="0"/>
                <a:cs typeface="Times New Roman" pitchFamily="18" charset="0"/>
              </a:rPr>
              <a:t>тағаммен теңестіруге болмайды</a:t>
            </a:r>
            <a:r>
              <a:rPr lang="ru-RU" sz="2400" dirty="0" smtClean="0">
                <a:latin typeface="Times New Roman" pitchFamily="18" charset="0"/>
                <a:cs typeface="Times New Roman" pitchFamily="18" charset="0"/>
              </a:rPr>
              <a:t>. </a:t>
            </a:r>
            <a:r>
              <a:rPr lang="ru-RU" sz="2400" dirty="0" err="1" smtClean="0">
                <a:latin typeface="Times New Roman" pitchFamily="18" charset="0"/>
                <a:cs typeface="Times New Roman" pitchFamily="18" charset="0"/>
                <a:hlinkClick r:id="rId3" tooltip="Ана сүті (мұндай бет жоқ)"/>
              </a:rPr>
              <a:t>Ана</a:t>
            </a:r>
            <a:r>
              <a:rPr lang="ru-RU" sz="2400" dirty="0" smtClean="0">
                <a:latin typeface="Times New Roman" pitchFamily="18" charset="0"/>
                <a:cs typeface="Times New Roman" pitchFamily="18" charset="0"/>
                <a:hlinkClick r:id="rId3" tooltip="Ана сүті (мұндай бет жоқ)"/>
              </a:rPr>
              <a:t> </a:t>
            </a:r>
            <a:r>
              <a:rPr lang="ru-RU" sz="2400" dirty="0" err="1" smtClean="0">
                <a:latin typeface="Times New Roman" pitchFamily="18" charset="0"/>
                <a:cs typeface="Times New Roman" pitchFamily="18" charset="0"/>
                <a:hlinkClick r:id="rId3" tooltip="Ана сүті (мұндай бет жоқ)"/>
              </a:rPr>
              <a:t>сүті</a:t>
            </a:r>
            <a:r>
              <a:rPr lang="ru-RU" sz="2400" dirty="0" err="1" smtClean="0">
                <a:latin typeface="Times New Roman" pitchFamily="18" charset="0"/>
                <a:cs typeface="Times New Roman" pitchFamily="18" charset="0"/>
              </a:rPr>
              <a:t> жетіспеген</a:t>
            </a:r>
            <a:r>
              <a:rPr lang="ru-RU" sz="2400" dirty="0" smtClean="0">
                <a:latin typeface="Times New Roman" pitchFamily="18" charset="0"/>
                <a:cs typeface="Times New Roman" pitchFamily="18" charset="0"/>
              </a:rPr>
              <a:t> </a:t>
            </a:r>
            <a:r>
              <a:rPr lang="ru-RU" sz="2400" dirty="0" err="1" smtClean="0">
                <a:latin typeface="Times New Roman" pitchFamily="18" charset="0"/>
                <a:cs typeface="Times New Roman" pitchFamily="18" charset="0"/>
              </a:rPr>
              <a:t>жағдайда ғана, </a:t>
            </a:r>
            <a:r>
              <a:rPr lang="ru-RU" sz="2400" dirty="0" smtClean="0">
                <a:latin typeface="Times New Roman" pitchFamily="18" charset="0"/>
                <a:cs typeface="Times New Roman" pitchFamily="18" charset="0"/>
              </a:rPr>
              <a:t>6-7 </a:t>
            </a:r>
            <a:r>
              <a:rPr lang="ru-RU" sz="2400" dirty="0" err="1" smtClean="0">
                <a:latin typeface="Times New Roman" pitchFamily="18" charset="0"/>
                <a:cs typeface="Times New Roman" pitchFamily="18" charset="0"/>
              </a:rPr>
              <a:t>айдан</a:t>
            </a:r>
            <a:r>
              <a:rPr lang="ru-RU" sz="2400" dirty="0" smtClean="0">
                <a:latin typeface="Times New Roman" pitchFamily="18" charset="0"/>
                <a:cs typeface="Times New Roman" pitchFamily="18" charset="0"/>
              </a:rPr>
              <a:t> </a:t>
            </a:r>
            <a:r>
              <a:rPr lang="ru-RU" sz="2400" dirty="0" err="1" smtClean="0">
                <a:latin typeface="Times New Roman" pitchFamily="18" charset="0"/>
                <a:cs typeface="Times New Roman" pitchFamily="18" charset="0"/>
              </a:rPr>
              <a:t>бастап</a:t>
            </a:r>
            <a:r>
              <a:rPr lang="ru-RU" sz="2400" dirty="0" smtClean="0">
                <a:latin typeface="Times New Roman" pitchFamily="18" charset="0"/>
                <a:cs typeface="Times New Roman" pitchFamily="18" charset="0"/>
              </a:rPr>
              <a:t>, </a:t>
            </a:r>
            <a:r>
              <a:rPr lang="ru-RU" sz="2400" dirty="0" err="1" smtClean="0">
                <a:latin typeface="Times New Roman" pitchFamily="18" charset="0"/>
                <a:cs typeface="Times New Roman" pitchFamily="18" charset="0"/>
              </a:rPr>
              <a:t>қосымша тамақтандыруға болады</a:t>
            </a:r>
            <a:r>
              <a:rPr lang="ru-RU" sz="2400" dirty="0" smtClean="0">
                <a:latin typeface="Times New Roman" pitchFamily="18" charset="0"/>
                <a:cs typeface="Times New Roman" pitchFamily="18" charset="0"/>
              </a:rPr>
              <a:t>. </a:t>
            </a:r>
            <a:r>
              <a:rPr lang="ru-RU" sz="2400" dirty="0" err="1" smtClean="0">
                <a:latin typeface="Times New Roman" pitchFamily="18" charset="0"/>
                <a:cs typeface="Times New Roman" pitchFamily="18" charset="0"/>
              </a:rPr>
              <a:t>Бұл кезеңде сәбидің көп уакыты</a:t>
            </a:r>
            <a:r>
              <a:rPr lang="ru-RU" sz="2400" dirty="0" smtClean="0">
                <a:latin typeface="Times New Roman" pitchFamily="18" charset="0"/>
                <a:cs typeface="Times New Roman" pitchFamily="18" charset="0"/>
              </a:rPr>
              <a:t> </a:t>
            </a:r>
            <a:r>
              <a:rPr lang="ru-RU" sz="2400" dirty="0" err="1" smtClean="0">
                <a:latin typeface="Times New Roman" pitchFamily="18" charset="0"/>
                <a:cs typeface="Times New Roman" pitchFamily="18" charset="0"/>
              </a:rPr>
              <a:t>ұйқымен өтеді.</a:t>
            </a:r>
            <a:r>
              <a:rPr lang="ru-RU" sz="2400" dirty="0" smtClean="0">
                <a:latin typeface="Times New Roman" pitchFamily="18" charset="0"/>
                <a:cs typeface="Times New Roman" pitchFamily="18" charset="0"/>
              </a:rPr>
              <a:t> </a:t>
            </a:r>
            <a:r>
              <a:rPr lang="ru-RU" sz="2400" dirty="0" err="1" smtClean="0">
                <a:latin typeface="Times New Roman" pitchFamily="18" charset="0"/>
                <a:cs typeface="Times New Roman" pitchFamily="18" charset="0"/>
                <a:hlinkClick r:id="rId4" tooltip="Тамақ"/>
              </a:rPr>
              <a:t>Тамақ</a:t>
            </a:r>
            <a:r>
              <a:rPr lang="ru-RU" sz="2400" dirty="0" err="1" smtClean="0">
                <a:latin typeface="Times New Roman" pitchFamily="18" charset="0"/>
                <a:cs typeface="Times New Roman" pitchFamily="18" charset="0"/>
              </a:rPr>
              <a:t> қажет болғанда, оянады</a:t>
            </a:r>
            <a:r>
              <a:rPr lang="ru-RU" sz="2400" dirty="0" smtClean="0">
                <a:latin typeface="Times New Roman" pitchFamily="18" charset="0"/>
                <a:cs typeface="Times New Roman" pitchFamily="18" charset="0"/>
              </a:rPr>
              <a:t>. </a:t>
            </a:r>
            <a:r>
              <a:rPr lang="ru-RU" sz="2400" dirty="0" err="1" smtClean="0">
                <a:latin typeface="Times New Roman" pitchFamily="18" charset="0"/>
                <a:cs typeface="Times New Roman" pitchFamily="18" charset="0"/>
              </a:rPr>
              <a:t>Омыраулық </a:t>
            </a:r>
            <a:r>
              <a:rPr lang="ru-RU" sz="2400" dirty="0" err="1" smtClean="0">
                <a:latin typeface="Times New Roman" pitchFamily="18" charset="0"/>
                <a:cs typeface="Times New Roman" pitchFamily="18" charset="0"/>
              </a:rPr>
              <a:t>кезеңде тамақ </a:t>
            </a:r>
            <a:r>
              <a:rPr lang="ru-RU" sz="2400" dirty="0" smtClean="0">
                <a:latin typeface="Times New Roman" pitchFamily="18" charset="0"/>
                <a:cs typeface="Times New Roman" pitchFamily="18" charset="0"/>
              </a:rPr>
              <a:t>беру </a:t>
            </a:r>
            <a:r>
              <a:rPr lang="ru-RU" sz="2400" dirty="0" err="1" smtClean="0">
                <a:latin typeface="Times New Roman" pitchFamily="18" charset="0"/>
                <a:cs typeface="Times New Roman" pitchFamily="18" charset="0"/>
              </a:rPr>
              <a:t>уақытын және тазалықты мұқият сақтау қажет</a:t>
            </a:r>
            <a:r>
              <a:rPr lang="ru-RU" sz="2400" dirty="0" smtClean="0">
                <a:latin typeface="Times New Roman" pitchFamily="18" charset="0"/>
                <a:cs typeface="Times New Roman" pitchFamily="18" charset="0"/>
              </a:rPr>
              <a:t>. </a:t>
            </a:r>
            <a:r>
              <a:rPr lang="ru-RU" sz="2400" dirty="0" err="1" smtClean="0">
                <a:latin typeface="Times New Roman" pitchFamily="18" charset="0"/>
                <a:cs typeface="Times New Roman" pitchFamily="18" charset="0"/>
              </a:rPr>
              <a:t>Олай</a:t>
            </a:r>
            <a:r>
              <a:rPr lang="ru-RU" sz="2400" dirty="0" smtClean="0">
                <a:latin typeface="Times New Roman" pitchFamily="18" charset="0"/>
                <a:cs typeface="Times New Roman" pitchFamily="18" charset="0"/>
              </a:rPr>
              <a:t> </a:t>
            </a:r>
            <a:r>
              <a:rPr lang="ru-RU" sz="2400" dirty="0" err="1" smtClean="0">
                <a:latin typeface="Times New Roman" pitchFamily="18" charset="0"/>
                <a:cs typeface="Times New Roman" pitchFamily="18" charset="0"/>
              </a:rPr>
              <a:t>болмаған жағдайда ұйқысы бұзылады, мазасыз</a:t>
            </a:r>
            <a:r>
              <a:rPr lang="ru-RU" sz="2400" dirty="0" smtClean="0">
                <a:latin typeface="Times New Roman" pitchFamily="18" charset="0"/>
                <a:cs typeface="Times New Roman" pitchFamily="18" charset="0"/>
              </a:rPr>
              <a:t> </a:t>
            </a:r>
            <a:r>
              <a:rPr lang="ru-RU" sz="2400" dirty="0" err="1" smtClean="0">
                <a:latin typeface="Times New Roman" pitchFamily="18" charset="0"/>
                <a:cs typeface="Times New Roman" pitchFamily="18" charset="0"/>
              </a:rPr>
              <a:t>болады</a:t>
            </a:r>
            <a:r>
              <a:rPr lang="ru-RU" sz="2400" dirty="0" smtClean="0">
                <a:latin typeface="Times New Roman" pitchFamily="18" charset="0"/>
                <a:cs typeface="Times New Roman" pitchFamily="18" charset="0"/>
              </a:rPr>
              <a:t>, </a:t>
            </a:r>
            <a:r>
              <a:rPr lang="ru-RU" sz="2400" dirty="0" err="1" smtClean="0">
                <a:latin typeface="Times New Roman" pitchFamily="18" charset="0"/>
                <a:cs typeface="Times New Roman" pitchFamily="18" charset="0"/>
              </a:rPr>
              <a:t>асқорытуы ауытқиды.</a:t>
            </a:r>
            <a:r>
              <a:rPr lang="ru-RU" sz="2400" dirty="0" smtClean="0">
                <a:latin typeface="Times New Roman" pitchFamily="18" charset="0"/>
                <a:cs typeface="Times New Roman" pitchFamily="18" charset="0"/>
              </a:rPr>
              <a:t> </a:t>
            </a:r>
            <a:r>
              <a:rPr lang="ru-RU" sz="2400" dirty="0" err="1" smtClean="0">
                <a:latin typeface="Times New Roman" pitchFamily="18" charset="0"/>
                <a:cs typeface="Times New Roman" pitchFamily="18" charset="0"/>
              </a:rPr>
              <a:t>Омыраулық </a:t>
            </a:r>
            <a:r>
              <a:rPr lang="ru-RU" sz="2400" dirty="0" err="1" smtClean="0">
                <a:latin typeface="Times New Roman" pitchFamily="18" charset="0"/>
                <a:cs typeface="Times New Roman" pitchFamily="18" charset="0"/>
              </a:rPr>
              <a:t>кезеңде нәресте қарқынды өседі.</a:t>
            </a:r>
            <a:r>
              <a:rPr lang="ru-RU" sz="2400" dirty="0" smtClean="0">
                <a:latin typeface="Times New Roman" pitchFamily="18" charset="0"/>
                <a:cs typeface="Times New Roman" pitchFamily="18" charset="0"/>
              </a:rPr>
              <a:t> </a:t>
            </a:r>
            <a:r>
              <a:rPr lang="ru-RU" sz="2400" dirty="0" err="1" smtClean="0">
                <a:latin typeface="Times New Roman" pitchFamily="18" charset="0"/>
                <a:cs typeface="Times New Roman" pitchFamily="18" charset="0"/>
                <a:hlinkClick r:id="rId5" tooltip="Қозғалыс (мұндай бет жоқ)"/>
              </a:rPr>
              <a:t>Қозғалыс</a:t>
            </a:r>
            <a:r>
              <a:rPr lang="ru-RU" sz="2400" dirty="0" err="1" smtClean="0">
                <a:latin typeface="Times New Roman" pitchFamily="18" charset="0"/>
                <a:cs typeface="Times New Roman" pitchFamily="18" charset="0"/>
              </a:rPr>
              <a:t> әрекеттері дамиды</a:t>
            </a:r>
            <a:r>
              <a:rPr lang="ru-RU" sz="2400" dirty="0" smtClean="0">
                <a:latin typeface="Times New Roman" pitchFamily="18" charset="0"/>
                <a:cs typeface="Times New Roman" pitchFamily="18" charset="0"/>
              </a:rPr>
              <a:t>: </a:t>
            </a:r>
            <a:r>
              <a:rPr lang="ru-RU" sz="2400" b="1" dirty="0" err="1" smtClean="0">
                <a:latin typeface="Times New Roman" pitchFamily="18" charset="0"/>
                <a:cs typeface="Times New Roman" pitchFamily="18" charset="0"/>
              </a:rPr>
              <a:t>мойыны</a:t>
            </a:r>
            <a:r>
              <a:rPr lang="ru-RU" sz="2400" b="1" dirty="0" smtClean="0">
                <a:latin typeface="Times New Roman" pitchFamily="18" charset="0"/>
                <a:cs typeface="Times New Roman" pitchFamily="18" charset="0"/>
              </a:rPr>
              <a:t> </a:t>
            </a:r>
            <a:r>
              <a:rPr lang="ru-RU" sz="2400" b="1" dirty="0" err="1" smtClean="0">
                <a:latin typeface="Times New Roman" pitchFamily="18" charset="0"/>
                <a:cs typeface="Times New Roman" pitchFamily="18" charset="0"/>
              </a:rPr>
              <a:t>бекиді</a:t>
            </a:r>
            <a:r>
              <a:rPr lang="ru-RU" sz="2400" b="1" dirty="0" smtClean="0">
                <a:latin typeface="Times New Roman" pitchFamily="18" charset="0"/>
                <a:cs typeface="Times New Roman" pitchFamily="18" charset="0"/>
              </a:rPr>
              <a:t>, </a:t>
            </a:r>
            <a:r>
              <a:rPr lang="ru-RU" sz="2400" b="1" dirty="0" err="1" smtClean="0">
                <a:latin typeface="Times New Roman" pitchFamily="18" charset="0"/>
                <a:cs typeface="Times New Roman" pitchFamily="18" charset="0"/>
              </a:rPr>
              <a:t>отырады</a:t>
            </a:r>
            <a:r>
              <a:rPr lang="ru-RU" sz="2400" b="1" dirty="0" smtClean="0">
                <a:latin typeface="Times New Roman" pitchFamily="18" charset="0"/>
                <a:cs typeface="Times New Roman" pitchFamily="18" charset="0"/>
              </a:rPr>
              <a:t>, </a:t>
            </a:r>
            <a:r>
              <a:rPr lang="ru-RU" sz="2400" b="1" dirty="0" err="1" smtClean="0">
                <a:latin typeface="Times New Roman" pitchFamily="18" charset="0"/>
                <a:cs typeface="Times New Roman" pitchFamily="18" charset="0"/>
              </a:rPr>
              <a:t>еңбектейді, жүруге </a:t>
            </a:r>
            <a:r>
              <a:rPr lang="ru-RU" sz="2400" dirty="0" err="1" smtClean="0">
                <a:latin typeface="Times New Roman" pitchFamily="18" charset="0"/>
                <a:cs typeface="Times New Roman" pitchFamily="18" charset="0"/>
              </a:rPr>
              <a:t>талпынады</a:t>
            </a:r>
            <a:r>
              <a:rPr lang="ru-RU" sz="2400" dirty="0" smtClean="0">
                <a:latin typeface="Times New Roman" pitchFamily="18" charset="0"/>
                <a:cs typeface="Times New Roman" pitchFamily="18" charset="0"/>
              </a:rPr>
              <a:t>. </a:t>
            </a:r>
            <a:r>
              <a:rPr lang="ru-RU" sz="2400" dirty="0" err="1" smtClean="0">
                <a:latin typeface="Times New Roman" pitchFamily="18" charset="0"/>
                <a:cs typeface="Times New Roman" pitchFamily="18" charset="0"/>
              </a:rPr>
              <a:t>Бұл кезеңде </a:t>
            </a:r>
            <a:r>
              <a:rPr lang="ru-RU" sz="2400" dirty="0" err="1" smtClean="0">
                <a:latin typeface="Times New Roman" pitchFamily="18" charset="0"/>
                <a:cs typeface="Times New Roman" pitchFamily="18" charset="0"/>
                <a:hlinkClick r:id="rId6" tooltip="Сүт тістері (мұндай бет жоқ)"/>
              </a:rPr>
              <a:t>сүт тістері</a:t>
            </a:r>
            <a:r>
              <a:rPr lang="ru-RU" sz="2400" dirty="0" smtClean="0">
                <a:latin typeface="Times New Roman" pitchFamily="18" charset="0"/>
                <a:cs typeface="Times New Roman" pitchFamily="18" charset="0"/>
              </a:rPr>
              <a:t> </a:t>
            </a:r>
            <a:r>
              <a:rPr lang="ru-RU" sz="2400" dirty="0" err="1" smtClean="0">
                <a:latin typeface="Times New Roman" pitchFamily="18" charset="0"/>
                <a:cs typeface="Times New Roman" pitchFamily="18" charset="0"/>
              </a:rPr>
              <a:t>шыға бастайды</a:t>
            </a:r>
            <a:r>
              <a:rPr lang="ru-RU" sz="2400" dirty="0" smtClean="0">
                <a:latin typeface="Times New Roman" pitchFamily="18" charset="0"/>
                <a:cs typeface="Times New Roman" pitchFamily="18" charset="0"/>
              </a:rPr>
              <a:t>, </a:t>
            </a:r>
            <a:r>
              <a:rPr lang="ru-RU" sz="2400" dirty="0" err="1" smtClean="0">
                <a:latin typeface="Times New Roman" pitchFamily="18" charset="0"/>
                <a:cs typeface="Times New Roman" pitchFamily="18" charset="0"/>
              </a:rPr>
              <a:t>жеке</a:t>
            </a:r>
            <a:r>
              <a:rPr lang="ru-RU" sz="2400" dirty="0" smtClean="0">
                <a:latin typeface="Times New Roman" pitchFamily="18" charset="0"/>
                <a:cs typeface="Times New Roman" pitchFamily="18" charset="0"/>
              </a:rPr>
              <a:t> </a:t>
            </a:r>
            <a:r>
              <a:rPr lang="ru-RU" sz="2400" dirty="0" err="1" smtClean="0">
                <a:latin typeface="Times New Roman" pitchFamily="18" charset="0"/>
                <a:cs typeface="Times New Roman" pitchFamily="18" charset="0"/>
              </a:rPr>
              <a:t>сөздерге тілі</a:t>
            </a:r>
            <a:r>
              <a:rPr lang="ru-RU" sz="2400" dirty="0" smtClean="0">
                <a:latin typeface="Times New Roman" pitchFamily="18" charset="0"/>
                <a:cs typeface="Times New Roman" pitchFamily="18" charset="0"/>
              </a:rPr>
              <a:t> </a:t>
            </a:r>
            <a:r>
              <a:rPr lang="ru-RU" sz="2400" dirty="0" err="1" smtClean="0">
                <a:latin typeface="Times New Roman" pitchFamily="18" charset="0"/>
                <a:cs typeface="Times New Roman" pitchFamily="18" charset="0"/>
              </a:rPr>
              <a:t>келеді</a:t>
            </a:r>
            <a:r>
              <a:rPr lang="ru-RU" sz="2400" dirty="0" smtClean="0">
                <a:latin typeface="Times New Roman" pitchFamily="18" charset="0"/>
                <a:cs typeface="Times New Roman" pitchFamily="18" charset="0"/>
              </a:rPr>
              <a:t>. </a:t>
            </a:r>
            <a:r>
              <a:rPr lang="ru-RU" sz="2400" dirty="0" err="1" smtClean="0">
                <a:latin typeface="Times New Roman" pitchFamily="18" charset="0"/>
                <a:cs typeface="Times New Roman" pitchFamily="18" charset="0"/>
              </a:rPr>
              <a:t>Омыртқа бағанында иілімдер</a:t>
            </a:r>
            <a:r>
              <a:rPr lang="ru-RU" sz="2400" dirty="0" smtClean="0">
                <a:latin typeface="Times New Roman" pitchFamily="18" charset="0"/>
                <a:cs typeface="Times New Roman" pitchFamily="18" charset="0"/>
              </a:rPr>
              <a:t> </a:t>
            </a:r>
            <a:r>
              <a:rPr lang="ru-RU" sz="2400" dirty="0" err="1" smtClean="0">
                <a:latin typeface="Times New Roman" pitchFamily="18" charset="0"/>
                <a:cs typeface="Times New Roman" pitchFamily="18" charset="0"/>
              </a:rPr>
              <a:t>пайда</a:t>
            </a:r>
            <a:r>
              <a:rPr lang="ru-RU" sz="2400" dirty="0" smtClean="0">
                <a:latin typeface="Times New Roman" pitchFamily="18" charset="0"/>
                <a:cs typeface="Times New Roman" pitchFamily="18" charset="0"/>
              </a:rPr>
              <a:t> </a:t>
            </a:r>
            <a:r>
              <a:rPr lang="ru-RU" sz="2400" dirty="0" err="1" smtClean="0">
                <a:latin typeface="Times New Roman" pitchFamily="18" charset="0"/>
                <a:cs typeface="Times New Roman" pitchFamily="18" charset="0"/>
              </a:rPr>
              <a:t>болады</a:t>
            </a:r>
            <a:r>
              <a:rPr lang="ru-RU" sz="2400" dirty="0" smtClean="0">
                <a:latin typeface="Times New Roman" pitchFamily="18" charset="0"/>
                <a:cs typeface="Times New Roman" pitchFamily="18" charset="0"/>
              </a:rPr>
              <a:t>. </a:t>
            </a:r>
            <a:r>
              <a:rPr lang="ru-RU" sz="2400" dirty="0" err="1" smtClean="0">
                <a:latin typeface="Times New Roman" pitchFamily="18" charset="0"/>
                <a:cs typeface="Times New Roman" pitchFamily="18" charset="0"/>
                <a:hlinkClick r:id="rId7" tooltip="Қол-аяқ (мұндай бет жоқ)"/>
              </a:rPr>
              <a:t>Қол-аяқ</a:t>
            </a:r>
            <a:r>
              <a:rPr lang="ru-RU" sz="2400" dirty="0" err="1" smtClean="0">
                <a:latin typeface="Times New Roman" pitchFamily="18" charset="0"/>
                <a:cs typeface="Times New Roman" pitchFamily="18" charset="0"/>
              </a:rPr>
              <a:t> бұлшыкеттері </a:t>
            </a:r>
            <a:r>
              <a:rPr lang="ru-RU" sz="2400" dirty="0" smtClean="0">
                <a:latin typeface="Times New Roman" pitchFamily="18" charset="0"/>
                <a:cs typeface="Times New Roman" pitchFamily="18" charset="0"/>
              </a:rPr>
              <a:t>де </a:t>
            </a:r>
            <a:r>
              <a:rPr lang="ru-RU" sz="2400" dirty="0" err="1" smtClean="0">
                <a:latin typeface="Times New Roman" pitchFamily="18" charset="0"/>
                <a:cs typeface="Times New Roman" pitchFamily="18" charset="0"/>
              </a:rPr>
              <a:t>дами</a:t>
            </a:r>
            <a:r>
              <a:rPr lang="ru-RU" sz="2400" dirty="0" smtClean="0">
                <a:latin typeface="Times New Roman" pitchFamily="18" charset="0"/>
                <a:cs typeface="Times New Roman" pitchFamily="18" charset="0"/>
              </a:rPr>
              <a:t> </a:t>
            </a:r>
            <a:r>
              <a:rPr lang="ru-RU" sz="2400" dirty="0" err="1" smtClean="0">
                <a:latin typeface="Times New Roman" pitchFamily="18" charset="0"/>
                <a:cs typeface="Times New Roman" pitchFamily="18" charset="0"/>
              </a:rPr>
              <a:t>бастайды</a:t>
            </a:r>
            <a:r>
              <a:rPr lang="ru-RU" sz="2400" dirty="0" smtClean="0">
                <a:latin typeface="Times New Roman" pitchFamily="18" charset="0"/>
                <a:cs typeface="Times New Roman" pitchFamily="18" charset="0"/>
              </a:rPr>
              <a:t>. </a:t>
            </a:r>
            <a:r>
              <a:rPr lang="ru-RU" sz="2400" dirty="0" err="1" smtClean="0">
                <a:latin typeface="Times New Roman" pitchFamily="18" charset="0"/>
                <a:cs typeface="Times New Roman" pitchFamily="18" charset="0"/>
              </a:rPr>
              <a:t>Нәресте денесін</a:t>
            </a:r>
            <a:r>
              <a:rPr lang="ru-RU" sz="2400" dirty="0" smtClean="0">
                <a:latin typeface="Times New Roman" pitchFamily="18" charset="0"/>
                <a:cs typeface="Times New Roman" pitchFamily="18" charset="0"/>
              </a:rPr>
              <a:t> </a:t>
            </a:r>
            <a:r>
              <a:rPr lang="ru-RU" sz="2400" dirty="0" err="1" smtClean="0">
                <a:latin typeface="Times New Roman" pitchFamily="18" charset="0"/>
                <a:cs typeface="Times New Roman" pitchFamily="18" charset="0"/>
              </a:rPr>
              <a:t>шынықтыруға жүйелі түрде шомылдырудың және </a:t>
            </a:r>
            <a:r>
              <a:rPr lang="ru-RU" sz="2400" dirty="0" smtClean="0">
                <a:latin typeface="Times New Roman" pitchFamily="18" charset="0"/>
                <a:cs typeface="Times New Roman" pitchFamily="18" charset="0"/>
              </a:rPr>
              <a:t>таза </a:t>
            </a:r>
            <a:r>
              <a:rPr lang="ru-RU" sz="2400" dirty="0" err="1" smtClean="0">
                <a:latin typeface="Times New Roman" pitchFamily="18" charset="0"/>
                <a:cs typeface="Times New Roman" pitchFamily="18" charset="0"/>
              </a:rPr>
              <a:t>ауада</a:t>
            </a:r>
            <a:r>
              <a:rPr lang="ru-RU" sz="2400" dirty="0" smtClean="0">
                <a:latin typeface="Times New Roman" pitchFamily="18" charset="0"/>
                <a:cs typeface="Times New Roman" pitchFamily="18" charset="0"/>
              </a:rPr>
              <a:t> </a:t>
            </a:r>
            <a:r>
              <a:rPr lang="ru-RU" sz="2400" dirty="0" err="1" smtClean="0">
                <a:latin typeface="Times New Roman" pitchFamily="18" charset="0"/>
                <a:cs typeface="Times New Roman" pitchFamily="18" charset="0"/>
              </a:rPr>
              <a:t>серуендей</a:t>
            </a:r>
            <a:r>
              <a:rPr lang="ru-RU" sz="2400" dirty="0" smtClean="0">
                <a:latin typeface="Times New Roman" pitchFamily="18" charset="0"/>
                <a:cs typeface="Times New Roman" pitchFamily="18" charset="0"/>
              </a:rPr>
              <a:t> </a:t>
            </a:r>
            <a:r>
              <a:rPr lang="kk-KZ" sz="2400" dirty="0" smtClean="0">
                <a:latin typeface="Times New Roman" pitchFamily="18" charset="0"/>
                <a:cs typeface="Times New Roman" pitchFamily="18" charset="0"/>
              </a:rPr>
              <a:t>,н</a:t>
            </a:r>
            <a:r>
              <a:rPr lang="ru-RU" sz="2400" dirty="0" err="1" smtClean="0">
                <a:latin typeface="Times New Roman" pitchFamily="18" charset="0"/>
                <a:cs typeface="Times New Roman" pitchFamily="18" charset="0"/>
              </a:rPr>
              <a:t>әресте </a:t>
            </a:r>
            <a:r>
              <a:rPr lang="ru-RU" sz="2400" dirty="0" err="1" smtClean="0">
                <a:latin typeface="Times New Roman" pitchFamily="18" charset="0"/>
                <a:cs typeface="Times New Roman" pitchFamily="18" charset="0"/>
              </a:rPr>
              <a:t>денесін</a:t>
            </a:r>
            <a:r>
              <a:rPr lang="ru-RU" sz="2400" dirty="0" smtClean="0">
                <a:latin typeface="Times New Roman" pitchFamily="18" charset="0"/>
                <a:cs typeface="Times New Roman" pitchFamily="18" charset="0"/>
              </a:rPr>
              <a:t> де, </a:t>
            </a:r>
            <a:r>
              <a:rPr lang="ru-RU" sz="2400" dirty="0" err="1" smtClean="0">
                <a:latin typeface="Times New Roman" pitchFamily="18" charset="0"/>
                <a:cs typeface="Times New Roman" pitchFamily="18" charset="0"/>
              </a:rPr>
              <a:t>мінез-құлығын </a:t>
            </a:r>
            <a:r>
              <a:rPr lang="ru-RU" sz="2400" dirty="0" smtClean="0">
                <a:latin typeface="Times New Roman" pitchFamily="18" charset="0"/>
                <a:cs typeface="Times New Roman" pitchFamily="18" charset="0"/>
              </a:rPr>
              <a:t>да </a:t>
            </a:r>
            <a:r>
              <a:rPr lang="ru-RU" sz="2400" dirty="0" err="1" smtClean="0">
                <a:latin typeface="Times New Roman" pitchFamily="18" charset="0"/>
                <a:cs typeface="Times New Roman" pitchFamily="18" charset="0"/>
              </a:rPr>
              <a:t>дамытуда</a:t>
            </a:r>
            <a:r>
              <a:rPr lang="ru-RU" sz="2400" dirty="0" smtClean="0">
                <a:latin typeface="Times New Roman" pitchFamily="18" charset="0"/>
                <a:cs typeface="Times New Roman" pitchFamily="18" charset="0"/>
              </a:rPr>
              <a:t> </a:t>
            </a:r>
            <a:r>
              <a:rPr lang="ru-RU" sz="2400" dirty="0" err="1" smtClean="0">
                <a:latin typeface="Times New Roman" pitchFamily="18" charset="0"/>
                <a:cs typeface="Times New Roman" pitchFamily="18" charset="0"/>
              </a:rPr>
              <a:t>қайталау және жүйелілік ережелерін</a:t>
            </a:r>
            <a:r>
              <a:rPr lang="ru-RU" sz="2400" dirty="0" smtClean="0">
                <a:latin typeface="Times New Roman" pitchFamily="18" charset="0"/>
                <a:cs typeface="Times New Roman" pitchFamily="18" charset="0"/>
              </a:rPr>
              <a:t> </a:t>
            </a:r>
            <a:r>
              <a:rPr lang="ru-RU" sz="2400" dirty="0" err="1" smtClean="0">
                <a:latin typeface="Times New Roman" pitchFamily="18" charset="0"/>
                <a:cs typeface="Times New Roman" pitchFamily="18" charset="0"/>
              </a:rPr>
              <a:t>есте</a:t>
            </a:r>
            <a:r>
              <a:rPr lang="ru-RU" sz="2400" dirty="0" smtClean="0">
                <a:latin typeface="Times New Roman" pitchFamily="18" charset="0"/>
                <a:cs typeface="Times New Roman" pitchFamily="18" charset="0"/>
              </a:rPr>
              <a:t> </a:t>
            </a:r>
            <a:r>
              <a:rPr lang="ru-RU" sz="2400" dirty="0" err="1" smtClean="0">
                <a:latin typeface="Times New Roman" pitchFamily="18" charset="0"/>
                <a:cs typeface="Times New Roman" pitchFamily="18" charset="0"/>
              </a:rPr>
              <a:t>сақтау қажет</a:t>
            </a:r>
            <a:r>
              <a:rPr lang="ru-RU" sz="2400" dirty="0" smtClean="0">
                <a:latin typeface="Times New Roman" pitchFamily="18" charset="0"/>
                <a:cs typeface="Times New Roman" pitchFamily="18" charset="0"/>
              </a:rPr>
              <a:t>. </a:t>
            </a:r>
            <a:r>
              <a:rPr lang="ru-RU" sz="2400" dirty="0" smtClean="0">
                <a:latin typeface="Times New Roman" pitchFamily="18" charset="0"/>
                <a:cs typeface="Times New Roman" pitchFamily="18" charset="0"/>
              </a:rPr>
              <a:t> </a:t>
            </a:r>
            <a:endParaRPr lang="ru-RU" sz="2400" dirty="0">
              <a:latin typeface="Times New Roman" pitchFamily="18" charset="0"/>
              <a:cs typeface="Times New Roman"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9144000" cy="6986528"/>
          </a:xfrm>
          <a:prstGeom prst="rect">
            <a:avLst/>
          </a:prstGeom>
        </p:spPr>
        <p:txBody>
          <a:bodyPr wrap="square">
            <a:spAutoFit/>
          </a:bodyPr>
          <a:lstStyle/>
          <a:p>
            <a:r>
              <a:rPr lang="ru-RU" sz="2800" b="1" dirty="0" err="1" smtClean="0">
                <a:solidFill>
                  <a:srgbClr val="FF0000"/>
                </a:solidFill>
                <a:latin typeface="Times New Roman" pitchFamily="18" charset="0"/>
                <a:cs typeface="Times New Roman" pitchFamily="18" charset="0"/>
              </a:rPr>
              <a:t>Мектепке</a:t>
            </a:r>
            <a:r>
              <a:rPr lang="ru-RU" sz="2800" b="1" dirty="0" smtClean="0">
                <a:solidFill>
                  <a:srgbClr val="FF0000"/>
                </a:solidFill>
                <a:latin typeface="Times New Roman" pitchFamily="18" charset="0"/>
                <a:cs typeface="Times New Roman" pitchFamily="18" charset="0"/>
              </a:rPr>
              <a:t> </a:t>
            </a:r>
            <a:r>
              <a:rPr lang="ru-RU" sz="2800" b="1" dirty="0" err="1" smtClean="0">
                <a:solidFill>
                  <a:srgbClr val="FF0000"/>
                </a:solidFill>
                <a:latin typeface="Times New Roman" pitchFamily="18" charset="0"/>
                <a:cs typeface="Times New Roman" pitchFamily="18" charset="0"/>
              </a:rPr>
              <a:t>дейінгі</a:t>
            </a:r>
            <a:r>
              <a:rPr lang="ru-RU" sz="2800" b="1" dirty="0" smtClean="0">
                <a:solidFill>
                  <a:srgbClr val="FF0000"/>
                </a:solidFill>
                <a:latin typeface="Times New Roman" pitchFamily="18" charset="0"/>
                <a:cs typeface="Times New Roman" pitchFamily="18" charset="0"/>
              </a:rPr>
              <a:t> </a:t>
            </a:r>
            <a:r>
              <a:rPr lang="ru-RU" sz="2800" b="1" dirty="0" err="1" smtClean="0">
                <a:solidFill>
                  <a:srgbClr val="FF0000"/>
                </a:solidFill>
                <a:latin typeface="Times New Roman" pitchFamily="18" charset="0"/>
                <a:cs typeface="Times New Roman" pitchFamily="18" charset="0"/>
              </a:rPr>
              <a:t>сәбилік кезең.</a:t>
            </a:r>
            <a:r>
              <a:rPr lang="ru-RU" sz="2800" dirty="0" smtClean="0">
                <a:latin typeface="Times New Roman" pitchFamily="18" charset="0"/>
                <a:cs typeface="Times New Roman" pitchFamily="18" charset="0"/>
              </a:rPr>
              <a:t> </a:t>
            </a:r>
            <a:r>
              <a:rPr lang="ru-RU" sz="2800" dirty="0" err="1" smtClean="0">
                <a:latin typeface="Times New Roman" pitchFamily="18" charset="0"/>
                <a:cs typeface="Times New Roman" pitchFamily="18" charset="0"/>
              </a:rPr>
              <a:t>Бұл кезеңде жаңадан көптеген </a:t>
            </a:r>
            <a:r>
              <a:rPr lang="ru-RU" sz="2800" dirty="0" err="1" smtClean="0">
                <a:latin typeface="Times New Roman" pitchFamily="18" charset="0"/>
                <a:cs typeface="Times New Roman" pitchFamily="18" charset="0"/>
                <a:hlinkClick r:id="rId2" tooltip="Қозғалыс (мұндай бет жоқ)"/>
              </a:rPr>
              <a:t>қозғалысқа</a:t>
            </a:r>
            <a:r>
              <a:rPr lang="ru-RU" sz="2800" dirty="0" err="1" smtClean="0">
                <a:latin typeface="Times New Roman" pitchFamily="18" charset="0"/>
                <a:cs typeface="Times New Roman" pitchFamily="18" charset="0"/>
              </a:rPr>
              <a:t> байланысты</a:t>
            </a:r>
            <a:r>
              <a:rPr lang="ru-RU" sz="2800" dirty="0" smtClean="0">
                <a:latin typeface="Times New Roman" pitchFamily="18" charset="0"/>
                <a:cs typeface="Times New Roman" pitchFamily="18" charset="0"/>
              </a:rPr>
              <a:t> </a:t>
            </a:r>
            <a:r>
              <a:rPr lang="ru-RU" sz="2800" dirty="0" err="1" smtClean="0">
                <a:latin typeface="Times New Roman" pitchFamily="18" charset="0"/>
                <a:cs typeface="Times New Roman" pitchFamily="18" charset="0"/>
              </a:rPr>
              <a:t>дағдылар қалыптасады.</a:t>
            </a:r>
            <a:r>
              <a:rPr lang="ru-RU" sz="2800" dirty="0" smtClean="0">
                <a:latin typeface="Times New Roman" pitchFamily="18" charset="0"/>
                <a:cs typeface="Times New Roman" pitchFamily="18" charset="0"/>
              </a:rPr>
              <a:t> </a:t>
            </a:r>
            <a:r>
              <a:rPr lang="ru-RU" sz="2800" dirty="0" err="1" smtClean="0">
                <a:latin typeface="Times New Roman" pitchFamily="18" charset="0"/>
                <a:cs typeface="Times New Roman" pitchFamily="18" charset="0"/>
              </a:rPr>
              <a:t>Сәби еркін</a:t>
            </a:r>
            <a:r>
              <a:rPr lang="ru-RU" sz="2800" dirty="0" smtClean="0">
                <a:latin typeface="Times New Roman" pitchFamily="18" charset="0"/>
                <a:cs typeface="Times New Roman" pitchFamily="18" charset="0"/>
              </a:rPr>
              <a:t> </a:t>
            </a:r>
            <a:r>
              <a:rPr lang="ru-RU" sz="2800" dirty="0" err="1" smtClean="0">
                <a:latin typeface="Times New Roman" pitchFamily="18" charset="0"/>
                <a:cs typeface="Times New Roman" pitchFamily="18" charset="0"/>
              </a:rPr>
              <a:t>жүреді, сөйлейді.</a:t>
            </a:r>
            <a:r>
              <a:rPr lang="ru-RU" sz="2800" dirty="0" smtClean="0">
                <a:latin typeface="Times New Roman" pitchFamily="18" charset="0"/>
                <a:cs typeface="Times New Roman" pitchFamily="18" charset="0"/>
              </a:rPr>
              <a:t> </a:t>
            </a:r>
            <a:r>
              <a:rPr lang="ru-RU" sz="2800" dirty="0" err="1" smtClean="0">
                <a:latin typeface="Times New Roman" pitchFamily="18" charset="0"/>
                <a:cs typeface="Times New Roman" pitchFamily="18" charset="0"/>
              </a:rPr>
              <a:t>Айналасындағы заттарға әуестігі артады</a:t>
            </a:r>
            <a:r>
              <a:rPr lang="ru-RU" sz="2800" dirty="0" smtClean="0">
                <a:latin typeface="Times New Roman" pitchFamily="18" charset="0"/>
                <a:cs typeface="Times New Roman" pitchFamily="18" charset="0"/>
              </a:rPr>
              <a:t>, </a:t>
            </a:r>
            <a:r>
              <a:rPr lang="ru-RU" sz="2800" dirty="0" err="1" smtClean="0">
                <a:latin typeface="Times New Roman" pitchFamily="18" charset="0"/>
                <a:cs typeface="Times New Roman" pitchFamily="18" charset="0"/>
              </a:rPr>
              <a:t>әр нәрсені білгісі</a:t>
            </a:r>
            <a:r>
              <a:rPr lang="ru-RU" sz="2800" dirty="0" smtClean="0">
                <a:latin typeface="Times New Roman" pitchFamily="18" charset="0"/>
                <a:cs typeface="Times New Roman" pitchFamily="18" charset="0"/>
              </a:rPr>
              <a:t> </a:t>
            </a:r>
            <a:r>
              <a:rPr lang="ru-RU" sz="2800" dirty="0" err="1" smtClean="0">
                <a:latin typeface="Times New Roman" pitchFamily="18" charset="0"/>
                <a:cs typeface="Times New Roman" pitchFamily="18" charset="0"/>
              </a:rPr>
              <a:t>келеді</a:t>
            </a:r>
            <a:r>
              <a:rPr lang="ru-RU" sz="2800" dirty="0" smtClean="0">
                <a:latin typeface="Times New Roman" pitchFamily="18" charset="0"/>
                <a:cs typeface="Times New Roman" pitchFamily="18" charset="0"/>
              </a:rPr>
              <a:t>. </a:t>
            </a:r>
            <a:r>
              <a:rPr lang="ru-RU" sz="2800" dirty="0" err="1" smtClean="0">
                <a:latin typeface="Times New Roman" pitchFamily="18" charset="0"/>
                <a:cs typeface="Times New Roman" pitchFamily="18" charset="0"/>
              </a:rPr>
              <a:t>Ойлау</a:t>
            </a:r>
            <a:r>
              <a:rPr lang="ru-RU" sz="2800" dirty="0" smtClean="0">
                <a:latin typeface="Times New Roman" pitchFamily="18" charset="0"/>
                <a:cs typeface="Times New Roman" pitchFamily="18" charset="0"/>
              </a:rPr>
              <a:t> </a:t>
            </a:r>
            <a:r>
              <a:rPr lang="ru-RU" sz="2800" dirty="0" err="1" smtClean="0">
                <a:latin typeface="Times New Roman" pitchFamily="18" charset="0"/>
                <a:cs typeface="Times New Roman" pitchFamily="18" charset="0"/>
              </a:rPr>
              <a:t>кабілеті</a:t>
            </a:r>
            <a:r>
              <a:rPr lang="ru-RU" sz="2800" dirty="0" smtClean="0">
                <a:latin typeface="Times New Roman" pitchFamily="18" charset="0"/>
                <a:cs typeface="Times New Roman" pitchFamily="18" charset="0"/>
              </a:rPr>
              <a:t> </a:t>
            </a:r>
            <a:r>
              <a:rPr lang="ru-RU" sz="2800" dirty="0" err="1" smtClean="0">
                <a:latin typeface="Times New Roman" pitchFamily="18" charset="0"/>
                <a:cs typeface="Times New Roman" pitchFamily="18" charset="0"/>
              </a:rPr>
              <a:t>дамиды</a:t>
            </a:r>
            <a:r>
              <a:rPr lang="ru-RU" sz="2800" dirty="0" smtClean="0">
                <a:latin typeface="Times New Roman" pitchFamily="18" charset="0"/>
                <a:cs typeface="Times New Roman" pitchFamily="18" charset="0"/>
              </a:rPr>
              <a:t>. </a:t>
            </a:r>
            <a:r>
              <a:rPr lang="ru-RU" sz="2800" dirty="0" err="1" smtClean="0">
                <a:latin typeface="Times New Roman" pitchFamily="18" charset="0"/>
                <a:cs typeface="Times New Roman" pitchFamily="18" charset="0"/>
              </a:rPr>
              <a:t>Жаңадан шартты</a:t>
            </a:r>
            <a:r>
              <a:rPr lang="ru-RU" sz="2800" dirty="0" smtClean="0">
                <a:latin typeface="Times New Roman" pitchFamily="18" charset="0"/>
                <a:cs typeface="Times New Roman" pitchFamily="18" charset="0"/>
              </a:rPr>
              <a:t> </a:t>
            </a:r>
            <a:r>
              <a:rPr lang="ru-RU" sz="2800" dirty="0" err="1" smtClean="0">
                <a:latin typeface="Times New Roman" pitchFamily="18" charset="0"/>
                <a:cs typeface="Times New Roman" pitchFamily="18" charset="0"/>
              </a:rPr>
              <a:t>рефлекстер</a:t>
            </a:r>
            <a:r>
              <a:rPr lang="ru-RU" sz="2800" dirty="0" smtClean="0">
                <a:latin typeface="Times New Roman" pitchFamily="18" charset="0"/>
                <a:cs typeface="Times New Roman" pitchFamily="18" charset="0"/>
              </a:rPr>
              <a:t> </a:t>
            </a:r>
            <a:r>
              <a:rPr lang="ru-RU" sz="2800" dirty="0" err="1" smtClean="0">
                <a:latin typeface="Times New Roman" pitchFamily="18" charset="0"/>
                <a:cs typeface="Times New Roman" pitchFamily="18" charset="0"/>
              </a:rPr>
              <a:t>калыптасады</a:t>
            </a:r>
            <a:r>
              <a:rPr lang="ru-RU" sz="2800" dirty="0" smtClean="0">
                <a:latin typeface="Times New Roman" pitchFamily="18" charset="0"/>
                <a:cs typeface="Times New Roman" pitchFamily="18" charset="0"/>
              </a:rPr>
              <a:t>. </a:t>
            </a:r>
            <a:r>
              <a:rPr lang="ru-RU" sz="2800" dirty="0" err="1" smtClean="0">
                <a:latin typeface="Times New Roman" pitchFamily="18" charset="0"/>
                <a:cs typeface="Times New Roman" pitchFamily="18" charset="0"/>
              </a:rPr>
              <a:t>Сүт тістері</a:t>
            </a:r>
            <a:r>
              <a:rPr lang="ru-RU" sz="2800" dirty="0" smtClean="0">
                <a:latin typeface="Times New Roman" pitchFamily="18" charset="0"/>
                <a:cs typeface="Times New Roman" pitchFamily="18" charset="0"/>
              </a:rPr>
              <a:t> (20) </a:t>
            </a:r>
            <a:r>
              <a:rPr lang="ru-RU" sz="2800" dirty="0" err="1" smtClean="0">
                <a:latin typeface="Times New Roman" pitchFamily="18" charset="0"/>
                <a:cs typeface="Times New Roman" pitchFamily="18" charset="0"/>
              </a:rPr>
              <a:t>толық шығып үлгіреді</a:t>
            </a:r>
            <a:r>
              <a:rPr lang="ru-RU" sz="2800" dirty="0" smtClean="0">
                <a:latin typeface="Times New Roman" pitchFamily="18" charset="0"/>
                <a:cs typeface="Times New Roman" pitchFamily="18" charset="0"/>
              </a:rPr>
              <a:t>.</a:t>
            </a:r>
          </a:p>
          <a:p>
            <a:r>
              <a:rPr lang="ru-RU" sz="2800" b="1" dirty="0" err="1" smtClean="0">
                <a:solidFill>
                  <a:srgbClr val="FF0000"/>
                </a:solidFill>
                <a:latin typeface="Times New Roman" pitchFamily="18" charset="0"/>
                <a:cs typeface="Times New Roman" pitchFamily="18" charset="0"/>
              </a:rPr>
              <a:t>Мектепке</a:t>
            </a:r>
            <a:r>
              <a:rPr lang="ru-RU" sz="2800" b="1" dirty="0" smtClean="0">
                <a:solidFill>
                  <a:srgbClr val="FF0000"/>
                </a:solidFill>
                <a:latin typeface="Times New Roman" pitchFamily="18" charset="0"/>
                <a:cs typeface="Times New Roman" pitchFamily="18" charset="0"/>
              </a:rPr>
              <a:t> </a:t>
            </a:r>
            <a:r>
              <a:rPr lang="ru-RU" sz="2800" b="1" dirty="0" err="1" smtClean="0">
                <a:solidFill>
                  <a:srgbClr val="FF0000"/>
                </a:solidFill>
                <a:latin typeface="Times New Roman" pitchFamily="18" charset="0"/>
                <a:cs typeface="Times New Roman" pitchFamily="18" charset="0"/>
              </a:rPr>
              <a:t>дейінгі</a:t>
            </a:r>
            <a:r>
              <a:rPr lang="ru-RU" sz="2800" b="1" dirty="0" smtClean="0">
                <a:solidFill>
                  <a:srgbClr val="FF0000"/>
                </a:solidFill>
                <a:latin typeface="Times New Roman" pitchFamily="18" charset="0"/>
                <a:cs typeface="Times New Roman" pitchFamily="18" charset="0"/>
              </a:rPr>
              <a:t> </a:t>
            </a:r>
            <a:r>
              <a:rPr lang="ru-RU" sz="2800" b="1" dirty="0" err="1" smtClean="0">
                <a:solidFill>
                  <a:srgbClr val="FF0000"/>
                </a:solidFill>
                <a:latin typeface="Times New Roman" pitchFamily="18" charset="0"/>
                <a:cs typeface="Times New Roman" pitchFamily="18" charset="0"/>
              </a:rPr>
              <a:t>естияр</a:t>
            </a:r>
            <a:r>
              <a:rPr lang="ru-RU" sz="2800" b="1" dirty="0" smtClean="0">
                <a:solidFill>
                  <a:srgbClr val="FF0000"/>
                </a:solidFill>
                <a:latin typeface="Times New Roman" pitchFamily="18" charset="0"/>
                <a:cs typeface="Times New Roman" pitchFamily="18" charset="0"/>
              </a:rPr>
              <a:t> </a:t>
            </a:r>
            <a:r>
              <a:rPr lang="ru-RU" sz="2800" b="1" dirty="0" err="1" smtClean="0">
                <a:solidFill>
                  <a:srgbClr val="FF0000"/>
                </a:solidFill>
                <a:latin typeface="Times New Roman" pitchFamily="18" charset="0"/>
                <a:cs typeface="Times New Roman" pitchFamily="18" charset="0"/>
              </a:rPr>
              <a:t>кезең.</a:t>
            </a:r>
            <a:r>
              <a:rPr lang="ru-RU" sz="2800" dirty="0" smtClean="0">
                <a:latin typeface="Times New Roman" pitchFamily="18" charset="0"/>
                <a:cs typeface="Times New Roman" pitchFamily="18" charset="0"/>
              </a:rPr>
              <a:t> </a:t>
            </a:r>
            <a:r>
              <a:rPr lang="ru-RU" sz="2800" dirty="0" err="1" smtClean="0">
                <a:latin typeface="Times New Roman" pitchFamily="18" charset="0"/>
                <a:cs typeface="Times New Roman" pitchFamily="18" charset="0"/>
              </a:rPr>
              <a:t>Бұл кезенді</a:t>
            </a:r>
            <a:r>
              <a:rPr lang="ru-RU" sz="2800" dirty="0" smtClean="0">
                <a:latin typeface="Times New Roman" pitchFamily="18" charset="0"/>
                <a:cs typeface="Times New Roman" pitchFamily="18" charset="0"/>
              </a:rPr>
              <a:t> </a:t>
            </a:r>
            <a:r>
              <a:rPr lang="ru-RU" sz="2800" dirty="0" err="1" smtClean="0">
                <a:latin typeface="Times New Roman" pitchFamily="18" charset="0"/>
                <a:cs typeface="Times New Roman" pitchFamily="18" charset="0"/>
              </a:rPr>
              <a:t>кейде</a:t>
            </a:r>
            <a:r>
              <a:rPr lang="ru-RU" sz="2800" dirty="0" smtClean="0">
                <a:latin typeface="Times New Roman" pitchFamily="18" charset="0"/>
                <a:cs typeface="Times New Roman" pitchFamily="18" charset="0"/>
              </a:rPr>
              <a:t> </a:t>
            </a:r>
            <a:r>
              <a:rPr lang="ru-RU" sz="2800" dirty="0" err="1" smtClean="0">
                <a:latin typeface="Times New Roman" pitchFamily="18" charset="0"/>
                <a:cs typeface="Times New Roman" pitchFamily="18" charset="0"/>
                <a:hlinkClick r:id="rId3" tooltip="Мектеп"/>
              </a:rPr>
              <a:t>мектеп</a:t>
            </a:r>
            <a:r>
              <a:rPr lang="ru-RU" sz="2800" dirty="0" smtClean="0">
                <a:latin typeface="Times New Roman" pitchFamily="18" charset="0"/>
                <a:cs typeface="Times New Roman" pitchFamily="18" charset="0"/>
              </a:rPr>
              <a:t> </a:t>
            </a:r>
            <a:r>
              <a:rPr lang="ru-RU" sz="2800" dirty="0" err="1" smtClean="0">
                <a:latin typeface="Times New Roman" pitchFamily="18" charset="0"/>
                <a:cs typeface="Times New Roman" pitchFamily="18" charset="0"/>
              </a:rPr>
              <a:t>жасына</a:t>
            </a:r>
            <a:r>
              <a:rPr lang="ru-RU" sz="2800" dirty="0" smtClean="0">
                <a:latin typeface="Times New Roman" pitchFamily="18" charset="0"/>
                <a:cs typeface="Times New Roman" pitchFamily="18" charset="0"/>
              </a:rPr>
              <a:t> </a:t>
            </a:r>
            <a:r>
              <a:rPr lang="ru-RU" sz="2800" dirty="0" err="1" smtClean="0">
                <a:latin typeface="Times New Roman" pitchFamily="18" charset="0"/>
                <a:cs typeface="Times New Roman" pitchFamily="18" charset="0"/>
              </a:rPr>
              <a:t>дейінгі</a:t>
            </a:r>
            <a:r>
              <a:rPr lang="ru-RU" sz="2800" dirty="0" smtClean="0">
                <a:latin typeface="Times New Roman" pitchFamily="18" charset="0"/>
                <a:cs typeface="Times New Roman" pitchFamily="18" charset="0"/>
              </a:rPr>
              <a:t> </a:t>
            </a:r>
            <a:r>
              <a:rPr lang="ru-RU" sz="2800" dirty="0" err="1" smtClean="0">
                <a:latin typeface="Times New Roman" pitchFamily="18" charset="0"/>
                <a:cs typeface="Times New Roman" pitchFamily="18" charset="0"/>
              </a:rPr>
              <a:t>кезең деп</a:t>
            </a:r>
            <a:r>
              <a:rPr lang="ru-RU" sz="2800" dirty="0" smtClean="0">
                <a:latin typeface="Times New Roman" pitchFamily="18" charset="0"/>
                <a:cs typeface="Times New Roman" pitchFamily="18" charset="0"/>
              </a:rPr>
              <a:t> те </a:t>
            </a:r>
            <a:r>
              <a:rPr lang="ru-RU" sz="2800" dirty="0" err="1" smtClean="0">
                <a:latin typeface="Times New Roman" pitchFamily="18" charset="0"/>
                <a:cs typeface="Times New Roman" pitchFamily="18" charset="0"/>
              </a:rPr>
              <a:t>атайды</a:t>
            </a:r>
            <a:r>
              <a:rPr lang="ru-RU" sz="2800" dirty="0" smtClean="0">
                <a:latin typeface="Times New Roman" pitchFamily="18" charset="0"/>
                <a:cs typeface="Times New Roman" pitchFamily="18" charset="0"/>
              </a:rPr>
              <a:t>. </a:t>
            </a:r>
            <a:r>
              <a:rPr lang="ru-RU" sz="2800" dirty="0" err="1" smtClean="0">
                <a:latin typeface="Times New Roman" pitchFamily="18" charset="0"/>
                <a:cs typeface="Times New Roman" pitchFamily="18" charset="0"/>
              </a:rPr>
              <a:t>Бұл кезеңде баланың айналасындағы болып</a:t>
            </a:r>
            <a:r>
              <a:rPr lang="ru-RU" sz="2800" dirty="0" smtClean="0">
                <a:latin typeface="Times New Roman" pitchFamily="18" charset="0"/>
                <a:cs typeface="Times New Roman" pitchFamily="18" charset="0"/>
              </a:rPr>
              <a:t> </a:t>
            </a:r>
            <a:r>
              <a:rPr lang="ru-RU" sz="2800" dirty="0" err="1" smtClean="0">
                <a:latin typeface="Times New Roman" pitchFamily="18" charset="0"/>
                <a:cs typeface="Times New Roman" pitchFamily="18" charset="0"/>
              </a:rPr>
              <a:t>жатқан жағдайларға кызығушылығы артады</a:t>
            </a:r>
            <a:r>
              <a:rPr lang="ru-RU" sz="2800" dirty="0" smtClean="0">
                <a:latin typeface="Times New Roman" pitchFamily="18" charset="0"/>
                <a:cs typeface="Times New Roman" pitchFamily="18" charset="0"/>
              </a:rPr>
              <a:t>. </a:t>
            </a:r>
            <a:r>
              <a:rPr lang="ru-RU" sz="2800" dirty="0" err="1" smtClean="0">
                <a:latin typeface="Times New Roman" pitchFamily="18" charset="0"/>
                <a:cs typeface="Times New Roman" pitchFamily="18" charset="0"/>
              </a:rPr>
              <a:t>Бұл </a:t>
            </a:r>
            <a:r>
              <a:rPr lang="ru-RU" sz="2800" dirty="0" smtClean="0">
                <a:latin typeface="Times New Roman" pitchFamily="18" charset="0"/>
                <a:cs typeface="Times New Roman" pitchFamily="18" charset="0"/>
              </a:rPr>
              <a:t>не? </a:t>
            </a:r>
            <a:r>
              <a:rPr lang="ru-RU" sz="2800" dirty="0" err="1" smtClean="0">
                <a:latin typeface="Times New Roman" pitchFamily="18" charset="0"/>
                <a:cs typeface="Times New Roman" pitchFamily="18" charset="0"/>
              </a:rPr>
              <a:t>деген</a:t>
            </a:r>
            <a:r>
              <a:rPr lang="ru-RU" sz="2800" dirty="0" smtClean="0">
                <a:latin typeface="Times New Roman" pitchFamily="18" charset="0"/>
                <a:cs typeface="Times New Roman" pitchFamily="18" charset="0"/>
              </a:rPr>
              <a:t> </a:t>
            </a:r>
            <a:r>
              <a:rPr lang="ru-RU" sz="2800" dirty="0" err="1" smtClean="0">
                <a:latin typeface="Times New Roman" pitchFamily="18" charset="0"/>
                <a:cs typeface="Times New Roman" pitchFamily="18" charset="0"/>
              </a:rPr>
              <a:t>сұрактарға жауап</a:t>
            </a:r>
            <a:r>
              <a:rPr lang="ru-RU" sz="2800" dirty="0" smtClean="0">
                <a:latin typeface="Times New Roman" pitchFamily="18" charset="0"/>
                <a:cs typeface="Times New Roman" pitchFamily="18" charset="0"/>
              </a:rPr>
              <a:t> </a:t>
            </a:r>
            <a:r>
              <a:rPr lang="ru-RU" sz="2800" dirty="0" err="1" smtClean="0">
                <a:latin typeface="Times New Roman" pitchFamily="18" charset="0"/>
                <a:cs typeface="Times New Roman" pitchFamily="18" charset="0"/>
              </a:rPr>
              <a:t>іздейді</a:t>
            </a:r>
            <a:r>
              <a:rPr lang="ru-RU" sz="2800" dirty="0" smtClean="0">
                <a:latin typeface="Times New Roman" pitchFamily="18" charset="0"/>
                <a:cs typeface="Times New Roman" pitchFamily="18" charset="0"/>
              </a:rPr>
              <a:t>. Ми </a:t>
            </a:r>
            <a:r>
              <a:rPr lang="ru-RU" sz="2800" dirty="0" err="1" smtClean="0">
                <a:latin typeface="Times New Roman" pitchFamily="18" charset="0"/>
                <a:cs typeface="Times New Roman" pitchFamily="18" charset="0"/>
              </a:rPr>
              <a:t>көлемі артып</a:t>
            </a:r>
            <a:r>
              <a:rPr lang="ru-RU" sz="2800" dirty="0" smtClean="0">
                <a:latin typeface="Times New Roman" pitchFamily="18" charset="0"/>
                <a:cs typeface="Times New Roman" pitchFamily="18" charset="0"/>
              </a:rPr>
              <a:t>, </a:t>
            </a:r>
            <a:r>
              <a:rPr lang="ru-RU" sz="2800" dirty="0" err="1" smtClean="0">
                <a:latin typeface="Times New Roman" pitchFamily="18" charset="0"/>
                <a:cs typeface="Times New Roman" pitchFamily="18" charset="0"/>
              </a:rPr>
              <a:t>дами</a:t>
            </a:r>
            <a:r>
              <a:rPr lang="ru-RU" sz="2800" dirty="0" smtClean="0">
                <a:latin typeface="Times New Roman" pitchFamily="18" charset="0"/>
                <a:cs typeface="Times New Roman" pitchFamily="18" charset="0"/>
              </a:rPr>
              <a:t> </a:t>
            </a:r>
            <a:r>
              <a:rPr lang="ru-RU" sz="2800" dirty="0" err="1" smtClean="0">
                <a:latin typeface="Times New Roman" pitchFamily="18" charset="0"/>
                <a:cs typeface="Times New Roman" pitchFamily="18" charset="0"/>
              </a:rPr>
              <a:t>түседі</a:t>
            </a:r>
            <a:r>
              <a:rPr lang="ru-RU" sz="2800" dirty="0" smtClean="0">
                <a:latin typeface="Times New Roman" pitchFamily="18" charset="0"/>
                <a:cs typeface="Times New Roman" pitchFamily="18" charset="0"/>
              </a:rPr>
              <a:t>. </a:t>
            </a:r>
            <a:r>
              <a:rPr lang="ru-RU" sz="2800" dirty="0" err="1" smtClean="0">
                <a:latin typeface="Times New Roman" pitchFamily="18" charset="0"/>
                <a:cs typeface="Times New Roman" pitchFamily="18" charset="0"/>
              </a:rPr>
              <a:t>Анық сөйлейді.</a:t>
            </a:r>
            <a:r>
              <a:rPr lang="ru-RU" sz="2800" dirty="0" smtClean="0">
                <a:latin typeface="Times New Roman" pitchFamily="18" charset="0"/>
                <a:cs typeface="Times New Roman" pitchFamily="18" charset="0"/>
              </a:rPr>
              <a:t> </a:t>
            </a:r>
            <a:r>
              <a:rPr lang="ru-RU" sz="2800" dirty="0" err="1" smtClean="0">
                <a:latin typeface="Times New Roman" pitchFamily="18" charset="0"/>
                <a:cs typeface="Times New Roman" pitchFamily="18" charset="0"/>
              </a:rPr>
              <a:t>Бұл кезеңде </a:t>
            </a:r>
            <a:r>
              <a:rPr lang="ru-RU" sz="2800" dirty="0" smtClean="0">
                <a:latin typeface="Times New Roman" pitchFamily="18" charset="0"/>
                <a:cs typeface="Times New Roman" pitchFamily="18" charset="0"/>
              </a:rPr>
              <a:t>бала </a:t>
            </a:r>
            <a:r>
              <a:rPr lang="ru-RU" sz="2800" dirty="0" err="1" smtClean="0">
                <a:latin typeface="Times New Roman" pitchFamily="18" charset="0"/>
                <a:cs typeface="Times New Roman" pitchFamily="18" charset="0"/>
              </a:rPr>
              <a:t>үшін әр түрлі ойынның маңызы зор</a:t>
            </a:r>
            <a:r>
              <a:rPr lang="ru-RU" sz="2800" dirty="0" smtClean="0">
                <a:latin typeface="Times New Roman" pitchFamily="18" charset="0"/>
                <a:cs typeface="Times New Roman" pitchFamily="18" charset="0"/>
              </a:rPr>
              <a:t>. </a:t>
            </a:r>
            <a:r>
              <a:rPr lang="ru-RU" sz="2800" dirty="0" err="1" smtClean="0">
                <a:latin typeface="Times New Roman" pitchFamily="18" charset="0"/>
                <a:cs typeface="Times New Roman" pitchFamily="18" charset="0"/>
              </a:rPr>
              <a:t>Ойын</a:t>
            </a:r>
            <a:r>
              <a:rPr lang="ru-RU" sz="2800" dirty="0" smtClean="0">
                <a:latin typeface="Times New Roman" pitchFamily="18" charset="0"/>
                <a:cs typeface="Times New Roman" pitchFamily="18" charset="0"/>
              </a:rPr>
              <a:t> </a:t>
            </a:r>
            <a:r>
              <a:rPr lang="ru-RU" sz="2800" dirty="0" err="1" smtClean="0">
                <a:latin typeface="Times New Roman" pitchFamily="18" charset="0"/>
                <a:cs typeface="Times New Roman" pitchFamily="18" charset="0"/>
              </a:rPr>
              <a:t>арқылы денесі</a:t>
            </a:r>
            <a:r>
              <a:rPr lang="ru-RU" sz="2800" dirty="0" smtClean="0">
                <a:latin typeface="Times New Roman" pitchFamily="18" charset="0"/>
                <a:cs typeface="Times New Roman" pitchFamily="18" charset="0"/>
              </a:rPr>
              <a:t> </a:t>
            </a:r>
            <a:r>
              <a:rPr lang="ru-RU" sz="2800" dirty="0" err="1" smtClean="0">
                <a:latin typeface="Times New Roman" pitchFamily="18" charset="0"/>
                <a:cs typeface="Times New Roman" pitchFamily="18" charset="0"/>
              </a:rPr>
              <a:t>өседі, көңіл күйі қалыптасады.</a:t>
            </a:r>
            <a:r>
              <a:rPr lang="ru-RU" sz="2800" dirty="0" smtClean="0">
                <a:latin typeface="Times New Roman" pitchFamily="18" charset="0"/>
                <a:cs typeface="Times New Roman" pitchFamily="18" charset="0"/>
              </a:rPr>
              <a:t> </a:t>
            </a:r>
            <a:r>
              <a:rPr lang="ru-RU" sz="2800" dirty="0" err="1" smtClean="0">
                <a:latin typeface="Times New Roman" pitchFamily="18" charset="0"/>
                <a:cs typeface="Times New Roman" pitchFamily="18" charset="0"/>
              </a:rPr>
              <a:t>Әсіресе, </a:t>
            </a:r>
            <a:r>
              <a:rPr lang="ru-RU" sz="2800" dirty="0" err="1" smtClean="0">
                <a:latin typeface="Times New Roman" pitchFamily="18" charset="0"/>
                <a:cs typeface="Times New Roman" pitchFamily="18" charset="0"/>
              </a:rPr>
              <a:t>кимыл-әрекеті </a:t>
            </a:r>
            <a:r>
              <a:rPr lang="ru-RU" sz="2800" dirty="0" err="1" smtClean="0">
                <a:latin typeface="Times New Roman" pitchFamily="18" charset="0"/>
                <a:cs typeface="Times New Roman" pitchFamily="18" charset="0"/>
              </a:rPr>
              <a:t>қажет ететін</a:t>
            </a:r>
            <a:r>
              <a:rPr lang="ru-RU" sz="2800" dirty="0" smtClean="0">
                <a:latin typeface="Times New Roman" pitchFamily="18" charset="0"/>
                <a:cs typeface="Times New Roman" pitchFamily="18" charset="0"/>
              </a:rPr>
              <a:t> </a:t>
            </a:r>
            <a:r>
              <a:rPr lang="ru-RU" sz="2800" dirty="0" err="1" smtClean="0">
                <a:latin typeface="Times New Roman" pitchFamily="18" charset="0"/>
                <a:cs typeface="Times New Roman" pitchFamily="18" charset="0"/>
              </a:rPr>
              <a:t>ойындар</a:t>
            </a:r>
            <a:r>
              <a:rPr lang="ru-RU" sz="2800" dirty="0" smtClean="0">
                <a:latin typeface="Times New Roman" pitchFamily="18" charset="0"/>
                <a:cs typeface="Times New Roman" pitchFamily="18" charset="0"/>
              </a:rPr>
              <a:t> </a:t>
            </a:r>
            <a:r>
              <a:rPr lang="ru-RU" sz="2800" dirty="0" err="1" smtClean="0">
                <a:latin typeface="Times New Roman" pitchFamily="18" charset="0"/>
                <a:cs typeface="Times New Roman" pitchFamily="18" charset="0"/>
              </a:rPr>
              <a:t>арқылы каңқасы </a:t>
            </a:r>
            <a:r>
              <a:rPr lang="ru-RU" sz="2800" dirty="0" smtClean="0">
                <a:latin typeface="Times New Roman" pitchFamily="18" charset="0"/>
                <a:cs typeface="Times New Roman" pitchFamily="18" charset="0"/>
              </a:rPr>
              <a:t>мен </a:t>
            </a:r>
            <a:r>
              <a:rPr lang="ru-RU" sz="2800" dirty="0" err="1" smtClean="0">
                <a:latin typeface="Times New Roman" pitchFamily="18" charset="0"/>
                <a:cs typeface="Times New Roman" pitchFamily="18" charset="0"/>
              </a:rPr>
              <a:t>бұлшыкеттері дұрыс жетіле</a:t>
            </a:r>
            <a:r>
              <a:rPr lang="ru-RU" sz="2800" dirty="0" smtClean="0">
                <a:latin typeface="Times New Roman" pitchFamily="18" charset="0"/>
                <a:cs typeface="Times New Roman" pitchFamily="18" charset="0"/>
              </a:rPr>
              <a:t> </a:t>
            </a:r>
            <a:r>
              <a:rPr lang="ru-RU" sz="2800" dirty="0" err="1" smtClean="0">
                <a:latin typeface="Times New Roman" pitchFamily="18" charset="0"/>
                <a:cs typeface="Times New Roman" pitchFamily="18" charset="0"/>
              </a:rPr>
              <a:t>түседі</a:t>
            </a:r>
            <a:r>
              <a:rPr lang="ru-RU" sz="2800" dirty="0" smtClean="0">
                <a:latin typeface="Times New Roman" pitchFamily="18" charset="0"/>
                <a:cs typeface="Times New Roman" pitchFamily="18" charset="0"/>
              </a:rPr>
              <a:t>.</a:t>
            </a:r>
            <a:endParaRPr lang="ru-RU" sz="2800" dirty="0">
              <a:latin typeface="Times New Roman" pitchFamily="18" charset="0"/>
              <a:cs typeface="Times New Roman"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sp>
        <p:nvSpPr>
          <p:cNvPr id="1026" name="Rectangle 2"/>
          <p:cNvSpPr>
            <a:spLocks noChangeArrowheads="1"/>
          </p:cNvSpPr>
          <p:nvPr/>
        </p:nvSpPr>
        <p:spPr bwMode="auto">
          <a:xfrm>
            <a:off x="0" y="-142900"/>
            <a:ext cx="9144000" cy="7203880"/>
          </a:xfrm>
          <a:prstGeom prst="rect">
            <a:avLst/>
          </a:prstGeom>
          <a:solidFill>
            <a:srgbClr val="FFFFFF"/>
          </a:solidFill>
          <a:ln w="9525">
            <a:noFill/>
            <a:miter lim="800000"/>
            <a:headEnd/>
            <a:tailEnd/>
          </a:ln>
          <a:effectLst/>
        </p:spPr>
        <p:txBody>
          <a:bodyPr vert="horz" wrap="square" lIns="507840" tIns="47610" rIns="0" bIns="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ru-RU" sz="2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tabLst/>
            </a:pPr>
            <a:r>
              <a:rPr kumimoji="0" lang="ru-RU" sz="3600" b="1" i="0" u="none" strike="noStrike" cap="none" normalizeH="0" baseline="0" dirty="0" err="1" smtClean="0">
                <a:ln>
                  <a:noFill/>
                </a:ln>
                <a:solidFill>
                  <a:srgbClr val="FF0000"/>
                </a:solidFill>
                <a:effectLst/>
                <a:latin typeface="Times New Roman" pitchFamily="18" charset="0"/>
                <a:cs typeface="Times New Roman" pitchFamily="18" charset="0"/>
              </a:rPr>
              <a:t>Мектеп</a:t>
            </a:r>
            <a:r>
              <a:rPr kumimoji="0" lang="ru-RU" sz="3600" b="1" i="0" u="none" strike="noStrike" cap="none" normalizeH="0" baseline="0" dirty="0" smtClean="0">
                <a:ln>
                  <a:noFill/>
                </a:ln>
                <a:solidFill>
                  <a:srgbClr val="FF0000"/>
                </a:solidFill>
                <a:effectLst/>
                <a:latin typeface="Times New Roman" pitchFamily="18" charset="0"/>
                <a:cs typeface="Times New Roman" pitchFamily="18" charset="0"/>
              </a:rPr>
              <a:t> </a:t>
            </a:r>
            <a:r>
              <a:rPr kumimoji="0" lang="ru-RU" sz="3600" b="1" i="0" u="none" strike="noStrike" cap="none" normalizeH="0" baseline="0" dirty="0" err="1" smtClean="0">
                <a:ln>
                  <a:noFill/>
                </a:ln>
                <a:solidFill>
                  <a:srgbClr val="FF0000"/>
                </a:solidFill>
                <a:effectLst/>
                <a:latin typeface="Times New Roman" pitchFamily="18" charset="0"/>
                <a:cs typeface="Times New Roman" pitchFamily="18" charset="0"/>
              </a:rPr>
              <a:t>жасындағы ересек</a:t>
            </a:r>
            <a:r>
              <a:rPr kumimoji="0" lang="ru-RU" sz="3600" b="1" i="0" u="none" strike="noStrike" cap="none" normalizeH="0" baseline="0" dirty="0" smtClean="0">
                <a:ln>
                  <a:noFill/>
                </a:ln>
                <a:solidFill>
                  <a:srgbClr val="FF0000"/>
                </a:solidFill>
                <a:effectLst/>
                <a:latin typeface="Times New Roman" pitchFamily="18" charset="0"/>
                <a:cs typeface="Times New Roman" pitchFamily="18" charset="0"/>
              </a:rPr>
              <a:t> </a:t>
            </a:r>
            <a:r>
              <a:rPr kumimoji="0" lang="ru-RU" sz="3600" b="1" i="0" u="none" strike="noStrike" cap="none" normalizeH="0" baseline="0" dirty="0" err="1" smtClean="0">
                <a:ln>
                  <a:noFill/>
                </a:ln>
                <a:solidFill>
                  <a:srgbClr val="FF0000"/>
                </a:solidFill>
                <a:effectLst/>
                <a:latin typeface="Times New Roman" pitchFamily="18" charset="0"/>
                <a:cs typeface="Times New Roman" pitchFamily="18" charset="0"/>
              </a:rPr>
              <a:t>кезең</a:t>
            </a:r>
            <a:r>
              <a:rPr kumimoji="0" lang="ru-RU" sz="3600" b="1" i="0" u="none" strike="noStrike" cap="none" normalizeH="0" baseline="0" dirty="0" err="1" smtClean="0">
                <a:ln>
                  <a:noFill/>
                </a:ln>
                <a:solidFill>
                  <a:srgbClr val="202122"/>
                </a:solidFill>
                <a:effectLst/>
                <a:latin typeface="Times New Roman" pitchFamily="18" charset="0"/>
                <a:cs typeface="Times New Roman" pitchFamily="18" charset="0"/>
              </a:rPr>
              <a:t>.</a:t>
            </a:r>
            <a:r>
              <a:rPr kumimoji="0" lang="ru-RU" sz="3600" b="0" i="0" u="none" strike="noStrike" cap="none" normalizeH="0" baseline="0" dirty="0" smtClean="0">
                <a:ln>
                  <a:noFill/>
                </a:ln>
                <a:solidFill>
                  <a:srgbClr val="202122"/>
                </a:solidFill>
                <a:effectLst/>
                <a:latin typeface="Times New Roman" pitchFamily="18" charset="0"/>
                <a:cs typeface="Times New Roman" pitchFamily="18" charset="0"/>
              </a:rPr>
              <a:t> </a:t>
            </a:r>
            <a:r>
              <a:rPr kumimoji="0" lang="ru-RU" sz="3600" b="0" i="0" u="none" strike="noStrike" cap="none" normalizeH="0" baseline="0" dirty="0" err="1" smtClean="0">
                <a:ln>
                  <a:noFill/>
                </a:ln>
                <a:solidFill>
                  <a:srgbClr val="202122"/>
                </a:solidFill>
                <a:effectLst/>
                <a:latin typeface="Times New Roman" pitchFamily="18" charset="0"/>
                <a:cs typeface="Times New Roman" pitchFamily="18" charset="0"/>
              </a:rPr>
              <a:t>Баланың іс-әрекетінде сапалық өзгерістер байқалады.</a:t>
            </a:r>
            <a:r>
              <a:rPr kumimoji="0" lang="ru-RU" sz="3600" b="0" i="0" u="none" strike="noStrike" cap="none" normalizeH="0" baseline="0" dirty="0" smtClean="0">
                <a:ln>
                  <a:noFill/>
                </a:ln>
                <a:solidFill>
                  <a:srgbClr val="202122"/>
                </a:solidFill>
                <a:effectLst/>
                <a:latin typeface="Times New Roman" pitchFamily="18" charset="0"/>
                <a:cs typeface="Times New Roman" pitchFamily="18" charset="0"/>
              </a:rPr>
              <a:t> </a:t>
            </a:r>
            <a:r>
              <a:rPr kumimoji="0" lang="ru-RU" sz="3600" b="0" i="0" u="none" strike="noStrike" cap="none" normalizeH="0" baseline="0" dirty="0" err="1" smtClean="0">
                <a:ln>
                  <a:noFill/>
                </a:ln>
                <a:solidFill>
                  <a:srgbClr val="202122"/>
                </a:solidFill>
                <a:effectLst/>
                <a:latin typeface="Times New Roman" pitchFamily="18" charset="0"/>
                <a:cs typeface="Times New Roman" pitchFamily="18" charset="0"/>
              </a:rPr>
              <a:t>Бұл негізінен</a:t>
            </a:r>
            <a:r>
              <a:rPr kumimoji="0" lang="ru-RU" sz="3600" b="0" i="0" u="none" strike="noStrike" cap="none" normalizeH="0" baseline="0" dirty="0" smtClean="0">
                <a:ln>
                  <a:noFill/>
                </a:ln>
                <a:solidFill>
                  <a:srgbClr val="202122"/>
                </a:solidFill>
                <a:effectLst/>
                <a:latin typeface="Times New Roman" pitchFamily="18" charset="0"/>
                <a:cs typeface="Times New Roman" pitchFamily="18" charset="0"/>
              </a:rPr>
              <a:t> </a:t>
            </a:r>
            <a:r>
              <a:rPr kumimoji="0" lang="ru-RU" sz="3600" b="0" i="0" u="none" strike="noStrike" cap="none" normalizeH="0" baseline="0" dirty="0" err="1" smtClean="0">
                <a:ln>
                  <a:noFill/>
                </a:ln>
                <a:solidFill>
                  <a:srgbClr val="202122"/>
                </a:solidFill>
                <a:effectLst/>
                <a:latin typeface="Times New Roman" pitchFamily="18" charset="0"/>
                <a:cs typeface="Times New Roman" pitchFamily="18" charset="0"/>
              </a:rPr>
              <a:t>баланың мектепке</a:t>
            </a:r>
            <a:r>
              <a:rPr kumimoji="0" lang="ru-RU" sz="3600" b="0" i="0" u="none" strike="noStrike" cap="none" normalizeH="0" baseline="0" dirty="0" smtClean="0">
                <a:ln>
                  <a:noFill/>
                </a:ln>
                <a:solidFill>
                  <a:srgbClr val="202122"/>
                </a:solidFill>
                <a:effectLst/>
                <a:latin typeface="Times New Roman" pitchFamily="18" charset="0"/>
                <a:cs typeface="Times New Roman" pitchFamily="18" charset="0"/>
              </a:rPr>
              <a:t> </a:t>
            </a:r>
            <a:r>
              <a:rPr kumimoji="0" lang="ru-RU" sz="3600" b="0" i="0" u="none" strike="noStrike" cap="none" normalizeH="0" baseline="0" dirty="0" err="1" smtClean="0">
                <a:ln>
                  <a:noFill/>
                </a:ln>
                <a:solidFill>
                  <a:srgbClr val="202122"/>
                </a:solidFill>
                <a:effectLst/>
                <a:latin typeface="Times New Roman" pitchFamily="18" charset="0"/>
                <a:cs typeface="Times New Roman" pitchFamily="18" charset="0"/>
              </a:rPr>
              <a:t>баруымен</a:t>
            </a:r>
            <a:r>
              <a:rPr kumimoji="0" lang="ru-RU" sz="3600" b="0" i="0" u="none" strike="noStrike" cap="none" normalizeH="0" baseline="0" dirty="0" smtClean="0">
                <a:ln>
                  <a:noFill/>
                </a:ln>
                <a:solidFill>
                  <a:srgbClr val="202122"/>
                </a:solidFill>
                <a:effectLst/>
                <a:latin typeface="Times New Roman" pitchFamily="18" charset="0"/>
                <a:cs typeface="Times New Roman" pitchFamily="18" charset="0"/>
              </a:rPr>
              <a:t> </a:t>
            </a:r>
            <a:r>
              <a:rPr kumimoji="0" lang="ru-RU" sz="3600" b="0" i="0" u="none" strike="noStrike" cap="none" normalizeH="0" baseline="0" dirty="0" err="1" smtClean="0">
                <a:ln>
                  <a:noFill/>
                </a:ln>
                <a:solidFill>
                  <a:srgbClr val="202122"/>
                </a:solidFill>
                <a:effectLst/>
                <a:latin typeface="Times New Roman" pitchFamily="18" charset="0"/>
                <a:cs typeface="Times New Roman" pitchFamily="18" charset="0"/>
              </a:rPr>
              <a:t>тікелей</a:t>
            </a:r>
            <a:r>
              <a:rPr kumimoji="0" lang="ru-RU" sz="3600" b="0" i="0" u="none" strike="noStrike" cap="none" normalizeH="0" baseline="0" dirty="0" smtClean="0">
                <a:ln>
                  <a:noFill/>
                </a:ln>
                <a:solidFill>
                  <a:srgbClr val="202122"/>
                </a:solidFill>
                <a:effectLst/>
                <a:latin typeface="Times New Roman" pitchFamily="18" charset="0"/>
                <a:cs typeface="Times New Roman" pitchFamily="18" charset="0"/>
              </a:rPr>
              <a:t> </a:t>
            </a:r>
            <a:r>
              <a:rPr kumimoji="0" lang="ru-RU" sz="3600" b="0" i="0" u="none" strike="noStrike" cap="none" normalizeH="0" baseline="0" dirty="0" err="1" smtClean="0">
                <a:ln>
                  <a:noFill/>
                </a:ln>
                <a:solidFill>
                  <a:srgbClr val="202122"/>
                </a:solidFill>
                <a:effectLst/>
                <a:latin typeface="Times New Roman" pitchFamily="18" charset="0"/>
                <a:cs typeface="Times New Roman" pitchFamily="18" charset="0"/>
              </a:rPr>
              <a:t>байланысты</a:t>
            </a:r>
            <a:r>
              <a:rPr kumimoji="0" lang="ru-RU" sz="3600" b="0" i="0" u="none" strike="noStrike" cap="none" normalizeH="0" baseline="0" dirty="0" smtClean="0">
                <a:ln>
                  <a:noFill/>
                </a:ln>
                <a:solidFill>
                  <a:srgbClr val="202122"/>
                </a:solidFill>
                <a:effectLst/>
                <a:latin typeface="Times New Roman" pitchFamily="18" charset="0"/>
                <a:cs typeface="Times New Roman" pitchFamily="18" charset="0"/>
              </a:rPr>
              <a:t>. </a:t>
            </a:r>
            <a:r>
              <a:rPr kumimoji="0" lang="ru-RU" sz="3600" b="0" i="0" u="none" strike="noStrike" cap="none" normalizeH="0" baseline="0" dirty="0" err="1" smtClean="0">
                <a:ln>
                  <a:noFill/>
                </a:ln>
                <a:solidFill>
                  <a:srgbClr val="202122"/>
                </a:solidFill>
                <a:effectLst/>
                <a:latin typeface="Times New Roman" pitchFamily="18" charset="0"/>
                <a:cs typeface="Times New Roman" pitchFamily="18" charset="0"/>
              </a:rPr>
              <a:t>Енді</a:t>
            </a:r>
            <a:r>
              <a:rPr kumimoji="0" lang="ru-RU" sz="3600" b="0" i="0" u="none" strike="noStrike" cap="none" normalizeH="0" baseline="0" dirty="0" smtClean="0">
                <a:ln>
                  <a:noFill/>
                </a:ln>
                <a:solidFill>
                  <a:srgbClr val="202122"/>
                </a:solidFill>
                <a:effectLst/>
                <a:latin typeface="Times New Roman" pitchFamily="18" charset="0"/>
                <a:cs typeface="Times New Roman" pitchFamily="18" charset="0"/>
              </a:rPr>
              <a:t> бала </a:t>
            </a:r>
            <a:r>
              <a:rPr kumimoji="0" lang="ru-RU" sz="3600" b="0" i="0" u="none" strike="noStrike" cap="none" normalizeH="0" baseline="0" dirty="0" err="1" smtClean="0">
                <a:ln>
                  <a:noFill/>
                </a:ln>
                <a:solidFill>
                  <a:srgbClr val="202122"/>
                </a:solidFill>
                <a:effectLst/>
                <a:latin typeface="Times New Roman" pitchFamily="18" charset="0"/>
                <a:cs typeface="Times New Roman" pitchFamily="18" charset="0"/>
              </a:rPr>
              <a:t>мектеп</a:t>
            </a:r>
            <a:r>
              <a:rPr kumimoji="0" lang="ru-RU" sz="3600" b="0" i="0" u="none" strike="noStrike" cap="none" normalizeH="0" baseline="0" dirty="0" smtClean="0">
                <a:ln>
                  <a:noFill/>
                </a:ln>
                <a:solidFill>
                  <a:srgbClr val="202122"/>
                </a:solidFill>
                <a:effectLst/>
                <a:latin typeface="Times New Roman" pitchFamily="18" charset="0"/>
                <a:cs typeface="Times New Roman" pitchFamily="18" charset="0"/>
              </a:rPr>
              <a:t> </a:t>
            </a:r>
            <a:r>
              <a:rPr kumimoji="0" lang="ru-RU" sz="3600" b="0" i="0" u="none" strike="noStrike" cap="none" normalizeH="0" baseline="0" dirty="0" err="1" smtClean="0">
                <a:ln>
                  <a:noFill/>
                </a:ln>
                <a:solidFill>
                  <a:srgbClr val="202122"/>
                </a:solidFill>
                <a:effectLst/>
                <a:latin typeface="Times New Roman" pitchFamily="18" charset="0"/>
                <a:cs typeface="Times New Roman" pitchFamily="18" charset="0"/>
              </a:rPr>
              <a:t>тәртібіне бағынуға байланысты</a:t>
            </a:r>
            <a:r>
              <a:rPr kumimoji="0" lang="ru-RU" sz="3600" b="0" i="0" u="none" strike="noStrike" cap="none" normalizeH="0" baseline="0" dirty="0" smtClean="0">
                <a:ln>
                  <a:noFill/>
                </a:ln>
                <a:solidFill>
                  <a:srgbClr val="202122"/>
                </a:solidFill>
                <a:effectLst/>
                <a:latin typeface="Times New Roman" pitchFamily="18" charset="0"/>
                <a:cs typeface="Times New Roman" pitchFamily="18" charset="0"/>
              </a:rPr>
              <a:t> </a:t>
            </a:r>
            <a:r>
              <a:rPr kumimoji="0" lang="ru-RU" sz="3600" b="0" i="0" u="none" strike="noStrike" cap="none" normalizeH="0" baseline="0" dirty="0" err="1" smtClean="0">
                <a:ln>
                  <a:noFill/>
                </a:ln>
                <a:solidFill>
                  <a:srgbClr val="202122"/>
                </a:solidFill>
                <a:effectLst/>
                <a:latin typeface="Times New Roman" pitchFamily="18" charset="0"/>
                <a:cs typeface="Times New Roman" pitchFamily="18" charset="0"/>
              </a:rPr>
              <a:t>іс-әрекеттерге талпынады</a:t>
            </a:r>
            <a:r>
              <a:rPr kumimoji="0" lang="ru-RU" sz="3600" b="0" i="0" u="none" strike="noStrike" cap="none" normalizeH="0" baseline="0" dirty="0" smtClean="0">
                <a:ln>
                  <a:noFill/>
                </a:ln>
                <a:solidFill>
                  <a:srgbClr val="202122"/>
                </a:solidFill>
                <a:effectLst/>
                <a:latin typeface="Times New Roman" pitchFamily="18" charset="0"/>
                <a:cs typeface="Times New Roman" pitchFamily="18" charset="0"/>
              </a:rPr>
              <a:t>. </a:t>
            </a:r>
            <a:r>
              <a:rPr kumimoji="0" lang="ru-RU" sz="3600" b="0" i="0" u="none" strike="noStrike" cap="none" normalizeH="0" baseline="0" dirty="0" err="1" smtClean="0">
                <a:ln>
                  <a:noFill/>
                </a:ln>
                <a:solidFill>
                  <a:srgbClr val="202122"/>
                </a:solidFill>
                <a:effectLst/>
                <a:latin typeface="Times New Roman" pitchFamily="18" charset="0"/>
                <a:cs typeface="Times New Roman" pitchFamily="18" charset="0"/>
              </a:rPr>
              <a:t>Жаңа дағдылар қалыптасады, жауапкершілікті</a:t>
            </a:r>
            <a:r>
              <a:rPr kumimoji="0" lang="ru-RU" sz="3600" b="0" i="0" u="none" strike="noStrike" cap="none" normalizeH="0" baseline="0" dirty="0" smtClean="0">
                <a:ln>
                  <a:noFill/>
                </a:ln>
                <a:solidFill>
                  <a:srgbClr val="202122"/>
                </a:solidFill>
                <a:effectLst/>
                <a:latin typeface="Times New Roman" pitchFamily="18" charset="0"/>
                <a:cs typeface="Times New Roman" pitchFamily="18" charset="0"/>
              </a:rPr>
              <a:t>, </a:t>
            </a:r>
            <a:r>
              <a:rPr kumimoji="0" lang="ru-RU" sz="3600" b="0" i="0" u="none" strike="noStrike" cap="none" normalizeH="0" baseline="0" dirty="0" err="1" smtClean="0">
                <a:ln>
                  <a:noFill/>
                </a:ln>
                <a:solidFill>
                  <a:srgbClr val="202122"/>
                </a:solidFill>
                <a:effectLst/>
                <a:latin typeface="Times New Roman" pitchFamily="18" charset="0"/>
                <a:cs typeface="Times New Roman" pitchFamily="18" charset="0"/>
              </a:rPr>
              <a:t>тәртіпті сезінеді</a:t>
            </a:r>
            <a:r>
              <a:rPr kumimoji="0" lang="ru-RU" sz="3600" b="0" i="0" u="none" strike="noStrike" cap="none" normalizeH="0" baseline="0" dirty="0" smtClean="0">
                <a:ln>
                  <a:noFill/>
                </a:ln>
                <a:solidFill>
                  <a:srgbClr val="202122"/>
                </a:solidFill>
                <a:effectLst/>
                <a:latin typeface="Times New Roman" pitchFamily="18" charset="0"/>
                <a:cs typeface="Times New Roman" pitchFamily="18" charset="0"/>
              </a:rPr>
              <a:t>. </a:t>
            </a:r>
            <a:r>
              <a:rPr kumimoji="0" lang="ru-RU" sz="3600" b="0" i="0" u="none" strike="noStrike" cap="none" normalizeH="0" baseline="0" dirty="0" err="1" smtClean="0">
                <a:ln>
                  <a:noFill/>
                </a:ln>
                <a:solidFill>
                  <a:srgbClr val="A55858"/>
                </a:solidFill>
                <a:effectLst/>
                <a:latin typeface="Times New Roman" pitchFamily="18" charset="0"/>
                <a:cs typeface="Times New Roman" pitchFamily="18" charset="0"/>
                <a:hlinkClick r:id="rId2" tooltip="Ойлау қабілеті (мұндай бет жоқ)"/>
              </a:rPr>
              <a:t>Ойлау</a:t>
            </a:r>
            <a:r>
              <a:rPr kumimoji="0" lang="ru-RU" sz="3600" b="0" i="0" u="none" strike="noStrike" cap="none" normalizeH="0" baseline="0" dirty="0" smtClean="0">
                <a:ln>
                  <a:noFill/>
                </a:ln>
                <a:solidFill>
                  <a:srgbClr val="A55858"/>
                </a:solidFill>
                <a:effectLst/>
                <a:latin typeface="Times New Roman" pitchFamily="18" charset="0"/>
                <a:cs typeface="Times New Roman" pitchFamily="18" charset="0"/>
                <a:hlinkClick r:id="rId2" tooltip="Ойлау қабілеті (мұндай бет жоқ)"/>
              </a:rPr>
              <a:t> </a:t>
            </a:r>
            <a:r>
              <a:rPr kumimoji="0" lang="ru-RU" sz="3600" b="0" i="0" u="none" strike="noStrike" cap="none" normalizeH="0" baseline="0" dirty="0" err="1" smtClean="0">
                <a:ln>
                  <a:noFill/>
                </a:ln>
                <a:solidFill>
                  <a:srgbClr val="A55858"/>
                </a:solidFill>
                <a:effectLst/>
                <a:latin typeface="Times New Roman" pitchFamily="18" charset="0"/>
                <a:cs typeface="Times New Roman" pitchFamily="18" charset="0"/>
                <a:hlinkClick r:id="rId2" tooltip="Ойлау қабілеті (мұндай бет жоқ)"/>
              </a:rPr>
              <a:t>қабілеті</a:t>
            </a:r>
            <a:r>
              <a:rPr kumimoji="0" lang="ru-RU" sz="3600" b="0" i="0" u="none" strike="noStrike" cap="none" normalizeH="0" baseline="0" dirty="0" err="1" smtClean="0">
                <a:ln>
                  <a:noFill/>
                </a:ln>
                <a:solidFill>
                  <a:srgbClr val="202122"/>
                </a:solidFill>
                <a:effectLst/>
                <a:latin typeface="Times New Roman" pitchFamily="18" charset="0"/>
                <a:cs typeface="Times New Roman" pitchFamily="18" charset="0"/>
              </a:rPr>
              <a:t> дами</a:t>
            </a:r>
            <a:r>
              <a:rPr kumimoji="0" lang="ru-RU" sz="3600" b="0" i="0" u="none" strike="noStrike" cap="none" normalizeH="0" baseline="0" dirty="0" smtClean="0">
                <a:ln>
                  <a:noFill/>
                </a:ln>
                <a:solidFill>
                  <a:srgbClr val="202122"/>
                </a:solidFill>
                <a:effectLst/>
                <a:latin typeface="Times New Roman" pitchFamily="18" charset="0"/>
                <a:cs typeface="Times New Roman" pitchFamily="18" charset="0"/>
              </a:rPr>
              <a:t> </a:t>
            </a:r>
            <a:r>
              <a:rPr kumimoji="0" lang="ru-RU" sz="3600" b="0" i="0" u="none" strike="noStrike" cap="none" normalizeH="0" baseline="0" dirty="0" err="1" smtClean="0">
                <a:ln>
                  <a:noFill/>
                </a:ln>
                <a:solidFill>
                  <a:srgbClr val="202122"/>
                </a:solidFill>
                <a:effectLst/>
                <a:latin typeface="Times New Roman" pitchFamily="18" charset="0"/>
                <a:cs typeface="Times New Roman" pitchFamily="18" charset="0"/>
              </a:rPr>
              <a:t>бастайды</a:t>
            </a:r>
            <a:r>
              <a:rPr kumimoji="0" lang="ru-RU" sz="3600" b="0" i="0" u="none" strike="noStrike" cap="none" normalizeH="0" baseline="0" dirty="0" smtClean="0">
                <a:ln>
                  <a:noFill/>
                </a:ln>
                <a:solidFill>
                  <a:srgbClr val="202122"/>
                </a:solidFill>
                <a:effectLst/>
                <a:latin typeface="Times New Roman" pitchFamily="18" charset="0"/>
                <a:cs typeface="Times New Roman" pitchFamily="18" charset="0"/>
              </a:rPr>
              <a:t>. </a:t>
            </a:r>
            <a:r>
              <a:rPr kumimoji="0" lang="ru-RU" sz="3600" b="0" i="0" u="none" strike="noStrike" cap="none" normalizeH="0" baseline="0" dirty="0" err="1" smtClean="0">
                <a:ln>
                  <a:noFill/>
                </a:ln>
                <a:solidFill>
                  <a:srgbClr val="202122"/>
                </a:solidFill>
                <a:effectLst/>
                <a:latin typeface="Times New Roman" pitchFamily="18" charset="0"/>
                <a:cs typeface="Times New Roman" pitchFamily="18" charset="0"/>
              </a:rPr>
              <a:t>Бойларының ұзындығы шамамен</a:t>
            </a:r>
            <a:r>
              <a:rPr kumimoji="0" lang="ru-RU" sz="3600" b="0" i="0" u="none" strike="noStrike" cap="none" normalizeH="0" baseline="0" dirty="0" smtClean="0">
                <a:ln>
                  <a:noFill/>
                </a:ln>
                <a:solidFill>
                  <a:srgbClr val="202122"/>
                </a:solidFill>
                <a:effectLst/>
                <a:latin typeface="Times New Roman" pitchFamily="18" charset="0"/>
                <a:cs typeface="Times New Roman" pitchFamily="18" charset="0"/>
              </a:rPr>
              <a:t> - 140-150 см, </a:t>
            </a:r>
            <a:r>
              <a:rPr kumimoji="0" lang="ru-RU" sz="3600" b="0" i="0" u="none" strike="noStrike" cap="none" normalizeH="0" baseline="0" dirty="0" err="1" smtClean="0">
                <a:ln>
                  <a:noFill/>
                </a:ln>
                <a:solidFill>
                  <a:srgbClr val="202122"/>
                </a:solidFill>
                <a:effectLst/>
                <a:latin typeface="Times New Roman" pitchFamily="18" charset="0"/>
                <a:cs typeface="Times New Roman" pitchFamily="18" charset="0"/>
              </a:rPr>
              <a:t>салмағы </a:t>
            </a:r>
            <a:r>
              <a:rPr kumimoji="0" lang="ru-RU" sz="3600" b="0" i="0" u="none" strike="noStrike" cap="none" normalizeH="0" baseline="0" dirty="0" smtClean="0">
                <a:ln>
                  <a:noFill/>
                </a:ln>
                <a:solidFill>
                  <a:srgbClr val="202122"/>
                </a:solidFill>
                <a:effectLst/>
                <a:latin typeface="Times New Roman" pitchFamily="18" charset="0"/>
                <a:cs typeface="Times New Roman" pitchFamily="18" charset="0"/>
              </a:rPr>
              <a:t>30 </a:t>
            </a:r>
            <a:r>
              <a:rPr kumimoji="0" lang="ru-RU" sz="3600" b="0" i="0" u="none" strike="noStrike" cap="none" normalizeH="0" baseline="0" dirty="0" err="1" smtClean="0">
                <a:ln>
                  <a:noFill/>
                </a:ln>
                <a:solidFill>
                  <a:srgbClr val="202122"/>
                </a:solidFill>
                <a:effectLst/>
                <a:latin typeface="Times New Roman" pitchFamily="18" charset="0"/>
                <a:cs typeface="Times New Roman" pitchFamily="18" charset="0"/>
              </a:rPr>
              <a:t>килодан</a:t>
            </a:r>
            <a:r>
              <a:rPr kumimoji="0" lang="ru-RU" sz="3600" b="0" i="0" u="none" strike="noStrike" cap="none" normalizeH="0" baseline="0" dirty="0" smtClean="0">
                <a:ln>
                  <a:noFill/>
                </a:ln>
                <a:solidFill>
                  <a:srgbClr val="202122"/>
                </a:solidFill>
                <a:effectLst/>
                <a:latin typeface="Times New Roman" pitchFamily="18" charset="0"/>
                <a:cs typeface="Times New Roman" pitchFamily="18" charset="0"/>
              </a:rPr>
              <a:t> </a:t>
            </a:r>
            <a:r>
              <a:rPr kumimoji="0" lang="ru-RU" sz="3600" b="0" i="0" u="none" strike="noStrike" cap="none" normalizeH="0" baseline="0" dirty="0" err="1" smtClean="0">
                <a:ln>
                  <a:noFill/>
                </a:ln>
                <a:solidFill>
                  <a:srgbClr val="202122"/>
                </a:solidFill>
                <a:effectLst/>
                <a:latin typeface="Times New Roman" pitchFamily="18" charset="0"/>
                <a:cs typeface="Times New Roman" pitchFamily="18" charset="0"/>
              </a:rPr>
              <a:t>артады</a:t>
            </a:r>
            <a:r>
              <a:rPr kumimoji="0" lang="ru-RU" sz="3600" b="0" i="0" u="none" strike="noStrike" cap="none" normalizeH="0" baseline="0" dirty="0" smtClean="0">
                <a:ln>
                  <a:noFill/>
                </a:ln>
                <a:solidFill>
                  <a:srgbClr val="202122"/>
                </a:solidFill>
                <a:effectLst/>
                <a:latin typeface="Times New Roman" pitchFamily="18" charset="0"/>
                <a:cs typeface="Times New Roman" pitchFamily="18" charset="0"/>
              </a:rPr>
              <a:t>.</a:t>
            </a:r>
          </a:p>
          <a:p>
            <a:pPr marL="0" marR="0" lvl="0" indent="0" algn="l" defTabSz="914400" rtl="0" eaLnBrk="0" fontAlgn="base" latinLnBrk="0" hangingPunct="0">
              <a:lnSpc>
                <a:spcPct val="100000"/>
              </a:lnSpc>
              <a:spcBef>
                <a:spcPct val="0"/>
              </a:spcBef>
              <a:spcAft>
                <a:spcPct val="0"/>
              </a:spcAft>
              <a:buClrTx/>
              <a:buSzTx/>
              <a:buFontTx/>
              <a:buNone/>
              <a:tabLst/>
            </a:pPr>
            <a:r>
              <a:rPr kumimoji="0" lang="ru-RU" sz="3600" i="0" u="none" strike="noStrike" cap="none" normalizeH="0" baseline="0" dirty="0" err="1" smtClean="0">
                <a:ln>
                  <a:noFill/>
                </a:ln>
                <a:solidFill>
                  <a:srgbClr val="202122"/>
                </a:solidFill>
                <a:effectLst/>
                <a:latin typeface="Times New Roman" pitchFamily="18" charset="0"/>
                <a:cs typeface="Times New Roman" pitchFamily="18" charset="0"/>
              </a:rPr>
              <a:t>Жасөспірімдік кезеңдегі балалар</a:t>
            </a:r>
            <a:r>
              <a:rPr lang="en-US" sz="3600" dirty="0" smtClean="0">
                <a:solidFill>
                  <a:srgbClr val="202122"/>
                </a:solidFill>
                <a:latin typeface="Times New Roman" pitchFamily="18" charset="0"/>
                <a:cs typeface="Times New Roman" pitchFamily="18" charset="0"/>
              </a:rPr>
              <a:t>.</a:t>
            </a:r>
            <a:endParaRPr kumimoji="0" lang="ru-RU" sz="360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ru-RU" sz="900" b="0" i="0" u="none" strike="noStrike" cap="none" normalizeH="0" baseline="0" dirty="0" smtClean="0">
              <a:ln>
                <a:noFill/>
              </a:ln>
              <a:solidFill>
                <a:srgbClr val="0B0080"/>
              </a:solidFill>
              <a:effectLst/>
              <a:latin typeface="Arial" charset="0"/>
              <a:cs typeface="Arial" charset="0"/>
            </a:endParaRPr>
          </a:p>
        </p:txBody>
      </p:sp>
      <p:sp>
        <p:nvSpPr>
          <p:cNvPr id="1027" name="AutoShape 3" descr="https://upload.wikimedia.org/wikipedia/commons/thumb/9/99/Nakempte_Boys.jpg/220px-Nakempte_Boys.jpg">
            <a:hlinkClick r:id="rId3"/>
          </p:cNvPr>
          <p:cNvSpPr>
            <a:spLocks noChangeAspect="1" noChangeArrowheads="1"/>
          </p:cNvSpPr>
          <p:nvPr/>
        </p:nvSpPr>
        <p:spPr bwMode="auto">
          <a:xfrm>
            <a:off x="31750" y="-142875"/>
            <a:ext cx="2095500" cy="1438275"/>
          </a:xfrm>
          <a:prstGeom prst="rect">
            <a:avLst/>
          </a:prstGeom>
          <a:noFill/>
        </p:spPr>
        <p:txBody>
          <a:bodyPr vert="horz" wrap="square" lIns="91440" tIns="45720" rIns="91440" bIns="45720" numCol="1" anchor="t" anchorCtr="0" compatLnSpc="1">
            <a:prstTxWarp prst="textNoShape">
              <a:avLst/>
            </a:prstTxWarp>
          </a:bodyPr>
          <a:lstStyle/>
          <a:p>
            <a:endParaRPr lang="ru-RU"/>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14282" y="357166"/>
            <a:ext cx="8929718" cy="5693866"/>
          </a:xfrm>
          <a:prstGeom prst="rect">
            <a:avLst/>
          </a:prstGeom>
        </p:spPr>
        <p:txBody>
          <a:bodyPr wrap="square">
            <a:spAutoFit/>
          </a:bodyPr>
          <a:lstStyle/>
          <a:p>
            <a:pPr lvl="0" eaLnBrk="0" fontAlgn="base" hangingPunct="0">
              <a:spcBef>
                <a:spcPct val="0"/>
              </a:spcBef>
              <a:spcAft>
                <a:spcPct val="0"/>
              </a:spcAft>
            </a:pPr>
            <a:r>
              <a:rPr lang="ru-RU" sz="2800" b="1" dirty="0" err="1" smtClean="0">
                <a:solidFill>
                  <a:srgbClr val="FF0000"/>
                </a:solidFill>
                <a:latin typeface="Times New Roman" pitchFamily="18" charset="0"/>
                <a:cs typeface="Times New Roman" pitchFamily="18" charset="0"/>
              </a:rPr>
              <a:t>Жасөспірімдік </a:t>
            </a:r>
            <a:r>
              <a:rPr lang="ru-RU" sz="2800" b="1" dirty="0" err="1" smtClean="0">
                <a:solidFill>
                  <a:srgbClr val="FF0000"/>
                </a:solidFill>
                <a:latin typeface="Times New Roman" pitchFamily="18" charset="0"/>
                <a:cs typeface="Times New Roman" pitchFamily="18" charset="0"/>
              </a:rPr>
              <a:t>кезең.</a:t>
            </a:r>
            <a:r>
              <a:rPr lang="ru-RU" sz="2800" dirty="0" smtClean="0">
                <a:solidFill>
                  <a:srgbClr val="202122"/>
                </a:solidFill>
                <a:latin typeface="Times New Roman" pitchFamily="18" charset="0"/>
                <a:cs typeface="Times New Roman" pitchFamily="18" charset="0"/>
              </a:rPr>
              <a:t> </a:t>
            </a:r>
            <a:r>
              <a:rPr lang="ru-RU" sz="2800" dirty="0" err="1" smtClean="0">
                <a:solidFill>
                  <a:srgbClr val="202122"/>
                </a:solidFill>
                <a:latin typeface="Times New Roman" pitchFamily="18" charset="0"/>
                <a:cs typeface="Times New Roman" pitchFamily="18" charset="0"/>
              </a:rPr>
              <a:t>Баланың өсуі </a:t>
            </a:r>
            <a:r>
              <a:rPr lang="ru-RU" sz="2800" dirty="0" smtClean="0">
                <a:solidFill>
                  <a:srgbClr val="202122"/>
                </a:solidFill>
                <a:latin typeface="Times New Roman" pitchFamily="18" charset="0"/>
                <a:cs typeface="Times New Roman" pitchFamily="18" charset="0"/>
              </a:rPr>
              <a:t>мен </a:t>
            </a:r>
            <a:r>
              <a:rPr lang="ru-RU" sz="2800" dirty="0" err="1" smtClean="0">
                <a:solidFill>
                  <a:srgbClr val="202122"/>
                </a:solidFill>
                <a:latin typeface="Times New Roman" pitchFamily="18" charset="0"/>
                <a:cs typeface="Times New Roman" pitchFamily="18" charset="0"/>
              </a:rPr>
              <a:t>дамуында</a:t>
            </a:r>
            <a:r>
              <a:rPr lang="ru-RU" sz="2800" dirty="0" smtClean="0">
                <a:solidFill>
                  <a:srgbClr val="202122"/>
                </a:solidFill>
                <a:latin typeface="Times New Roman" pitchFamily="18" charset="0"/>
                <a:cs typeface="Times New Roman" pitchFamily="18" charset="0"/>
              </a:rPr>
              <a:t> </a:t>
            </a:r>
            <a:r>
              <a:rPr lang="ru-RU" sz="2800" dirty="0" err="1" smtClean="0">
                <a:solidFill>
                  <a:srgbClr val="202122"/>
                </a:solidFill>
                <a:latin typeface="Times New Roman" pitchFamily="18" charset="0"/>
                <a:cs typeface="Times New Roman" pitchFamily="18" charset="0"/>
              </a:rPr>
              <a:t>жаңа өзгерістер пайда</a:t>
            </a:r>
            <a:r>
              <a:rPr lang="ru-RU" sz="2800" dirty="0" smtClean="0">
                <a:solidFill>
                  <a:srgbClr val="202122"/>
                </a:solidFill>
                <a:latin typeface="Times New Roman" pitchFamily="18" charset="0"/>
                <a:cs typeface="Times New Roman" pitchFamily="18" charset="0"/>
              </a:rPr>
              <a:t> </a:t>
            </a:r>
            <a:r>
              <a:rPr lang="ru-RU" sz="2800" dirty="0" err="1" smtClean="0">
                <a:solidFill>
                  <a:srgbClr val="202122"/>
                </a:solidFill>
                <a:latin typeface="Times New Roman" pitchFamily="18" charset="0"/>
                <a:cs typeface="Times New Roman" pitchFamily="18" charset="0"/>
              </a:rPr>
              <a:t>болады</a:t>
            </a:r>
            <a:r>
              <a:rPr lang="ru-RU" sz="2800" dirty="0" smtClean="0">
                <a:solidFill>
                  <a:srgbClr val="202122"/>
                </a:solidFill>
                <a:latin typeface="Times New Roman" pitchFamily="18" charset="0"/>
                <a:cs typeface="Times New Roman" pitchFamily="18" charset="0"/>
              </a:rPr>
              <a:t>. </a:t>
            </a:r>
            <a:r>
              <a:rPr lang="ru-RU" sz="2800" dirty="0" err="1" smtClean="0">
                <a:solidFill>
                  <a:srgbClr val="202122"/>
                </a:solidFill>
                <a:latin typeface="Times New Roman" pitchFamily="18" charset="0"/>
                <a:cs typeface="Times New Roman" pitchFamily="18" charset="0"/>
              </a:rPr>
              <a:t>Ұлдар </a:t>
            </a:r>
            <a:r>
              <a:rPr lang="ru-RU" sz="2800" dirty="0" smtClean="0">
                <a:solidFill>
                  <a:srgbClr val="202122"/>
                </a:solidFill>
                <a:latin typeface="Times New Roman" pitchFamily="18" charset="0"/>
                <a:cs typeface="Times New Roman" pitchFamily="18" charset="0"/>
              </a:rPr>
              <a:t>мен </a:t>
            </a:r>
            <a:r>
              <a:rPr lang="ru-RU" sz="2800" dirty="0" err="1" smtClean="0">
                <a:solidFill>
                  <a:srgbClr val="202122"/>
                </a:solidFill>
                <a:latin typeface="Times New Roman" pitchFamily="18" charset="0"/>
                <a:cs typeface="Times New Roman" pitchFamily="18" charset="0"/>
              </a:rPr>
              <a:t>қыздардың дене</a:t>
            </a:r>
            <a:r>
              <a:rPr lang="ru-RU" sz="2800" dirty="0" smtClean="0">
                <a:solidFill>
                  <a:srgbClr val="202122"/>
                </a:solidFill>
                <a:latin typeface="Times New Roman" pitchFamily="18" charset="0"/>
                <a:cs typeface="Times New Roman" pitchFamily="18" charset="0"/>
              </a:rPr>
              <a:t> </a:t>
            </a:r>
            <a:r>
              <a:rPr lang="ru-RU" sz="2800" dirty="0" err="1" smtClean="0">
                <a:solidFill>
                  <a:srgbClr val="202122"/>
                </a:solidFill>
                <a:latin typeface="Times New Roman" pitchFamily="18" charset="0"/>
                <a:cs typeface="Times New Roman" pitchFamily="18" charset="0"/>
              </a:rPr>
              <a:t>бітімінде</a:t>
            </a:r>
            <a:r>
              <a:rPr lang="ru-RU" sz="2800" dirty="0" smtClean="0">
                <a:solidFill>
                  <a:srgbClr val="202122"/>
                </a:solidFill>
                <a:latin typeface="Times New Roman" pitchFamily="18" charset="0"/>
                <a:cs typeface="Times New Roman" pitchFamily="18" charset="0"/>
              </a:rPr>
              <a:t> </a:t>
            </a:r>
            <a:r>
              <a:rPr lang="ru-RU" sz="2800" dirty="0" err="1" smtClean="0">
                <a:solidFill>
                  <a:srgbClr val="202122"/>
                </a:solidFill>
                <a:latin typeface="Times New Roman" pitchFamily="18" charset="0"/>
                <a:cs typeface="Times New Roman" pitchFamily="18" charset="0"/>
              </a:rPr>
              <a:t>бірінен-бірінің айырмашылықтары айқын байкалады</a:t>
            </a:r>
            <a:r>
              <a:rPr lang="ru-RU" sz="2800" dirty="0" smtClean="0">
                <a:solidFill>
                  <a:srgbClr val="202122"/>
                </a:solidFill>
                <a:latin typeface="Times New Roman" pitchFamily="18" charset="0"/>
                <a:cs typeface="Times New Roman" pitchFamily="18" charset="0"/>
              </a:rPr>
              <a:t>. </a:t>
            </a:r>
            <a:r>
              <a:rPr lang="ru-RU" sz="2800" dirty="0" err="1" smtClean="0">
                <a:solidFill>
                  <a:srgbClr val="202122"/>
                </a:solidFill>
                <a:latin typeface="Times New Roman" pitchFamily="18" charset="0"/>
                <a:cs typeface="Times New Roman" pitchFamily="18" charset="0"/>
              </a:rPr>
              <a:t>Мұның бәрі </a:t>
            </a:r>
            <a:r>
              <a:rPr lang="ru-RU" sz="2800" dirty="0" smtClean="0">
                <a:solidFill>
                  <a:srgbClr val="202122"/>
                </a:solidFill>
                <a:latin typeface="Times New Roman" pitchFamily="18" charset="0"/>
                <a:cs typeface="Times New Roman" pitchFamily="18" charset="0"/>
              </a:rPr>
              <a:t>де </a:t>
            </a:r>
            <a:r>
              <a:rPr lang="ru-RU" sz="2800" dirty="0" err="1" smtClean="0">
                <a:solidFill>
                  <a:srgbClr val="202122"/>
                </a:solidFill>
                <a:latin typeface="Times New Roman" pitchFamily="18" charset="0"/>
                <a:cs typeface="Times New Roman" pitchFamily="18" charset="0"/>
              </a:rPr>
              <a:t>жыныстық жетілуімен</a:t>
            </a:r>
            <a:r>
              <a:rPr lang="ru-RU" sz="2800" dirty="0" smtClean="0">
                <a:solidFill>
                  <a:srgbClr val="202122"/>
                </a:solidFill>
                <a:latin typeface="Times New Roman" pitchFamily="18" charset="0"/>
                <a:cs typeface="Times New Roman" pitchFamily="18" charset="0"/>
              </a:rPr>
              <a:t> </a:t>
            </a:r>
            <a:r>
              <a:rPr lang="ru-RU" sz="2800" dirty="0" err="1" smtClean="0">
                <a:solidFill>
                  <a:srgbClr val="202122"/>
                </a:solidFill>
                <a:latin typeface="Times New Roman" pitchFamily="18" charset="0"/>
                <a:cs typeface="Times New Roman" pitchFamily="18" charset="0"/>
              </a:rPr>
              <a:t>тікелей</a:t>
            </a:r>
            <a:r>
              <a:rPr lang="ru-RU" sz="2800" dirty="0" smtClean="0">
                <a:solidFill>
                  <a:srgbClr val="202122"/>
                </a:solidFill>
                <a:latin typeface="Times New Roman" pitchFamily="18" charset="0"/>
                <a:cs typeface="Times New Roman" pitchFamily="18" charset="0"/>
              </a:rPr>
              <a:t> </a:t>
            </a:r>
            <a:r>
              <a:rPr lang="ru-RU" sz="2800" dirty="0" err="1" smtClean="0">
                <a:solidFill>
                  <a:srgbClr val="202122"/>
                </a:solidFill>
                <a:latin typeface="Times New Roman" pitchFamily="18" charset="0"/>
                <a:cs typeface="Times New Roman" pitchFamily="18" charset="0"/>
              </a:rPr>
              <a:t>байланысты</a:t>
            </a:r>
            <a:r>
              <a:rPr lang="ru-RU" sz="2800" dirty="0" smtClean="0">
                <a:solidFill>
                  <a:srgbClr val="202122"/>
                </a:solidFill>
                <a:latin typeface="Times New Roman" pitchFamily="18" charset="0"/>
                <a:cs typeface="Times New Roman" pitchFamily="18" charset="0"/>
              </a:rPr>
              <a:t>. </a:t>
            </a:r>
            <a:r>
              <a:rPr lang="ru-RU" sz="2800" dirty="0" err="1" smtClean="0">
                <a:solidFill>
                  <a:srgbClr val="202122"/>
                </a:solidFill>
                <a:latin typeface="Times New Roman" pitchFamily="18" charset="0"/>
                <a:cs typeface="Times New Roman" pitchFamily="18" charset="0"/>
              </a:rPr>
              <a:t>Қыздарда алғашқы </a:t>
            </a:r>
            <a:r>
              <a:rPr lang="ru-RU" sz="2800" dirty="0" err="1" smtClean="0">
                <a:solidFill>
                  <a:srgbClr val="0B0080"/>
                </a:solidFill>
                <a:latin typeface="Times New Roman" pitchFamily="18" charset="0"/>
                <a:cs typeface="Times New Roman" pitchFamily="18" charset="0"/>
                <a:hlinkClick r:id="rId2" tooltip="Етеккір"/>
              </a:rPr>
              <a:t>етеккір</a:t>
            </a:r>
            <a:r>
              <a:rPr lang="ru-RU" sz="2800" dirty="0" smtClean="0">
                <a:solidFill>
                  <a:srgbClr val="202122"/>
                </a:solidFill>
                <a:latin typeface="Times New Roman" pitchFamily="18" charset="0"/>
                <a:cs typeface="Times New Roman" pitchFamily="18" charset="0"/>
              </a:rPr>
              <a:t> 12-13 </a:t>
            </a:r>
            <a:r>
              <a:rPr lang="ru-RU" sz="2800" dirty="0" err="1" smtClean="0">
                <a:solidFill>
                  <a:srgbClr val="202122"/>
                </a:solidFill>
                <a:latin typeface="Times New Roman" pitchFamily="18" charset="0"/>
                <a:cs typeface="Times New Roman" pitchFamily="18" charset="0"/>
              </a:rPr>
              <a:t>жаста</a:t>
            </a:r>
            <a:r>
              <a:rPr lang="ru-RU" sz="2800" dirty="0" smtClean="0">
                <a:solidFill>
                  <a:srgbClr val="202122"/>
                </a:solidFill>
                <a:latin typeface="Times New Roman" pitchFamily="18" charset="0"/>
                <a:cs typeface="Times New Roman" pitchFamily="18" charset="0"/>
              </a:rPr>
              <a:t> </a:t>
            </a:r>
            <a:r>
              <a:rPr lang="ru-RU" sz="2800" dirty="0" err="1" smtClean="0">
                <a:solidFill>
                  <a:srgbClr val="202122"/>
                </a:solidFill>
                <a:latin typeface="Times New Roman" pitchFamily="18" charset="0"/>
                <a:cs typeface="Times New Roman" pitchFamily="18" charset="0"/>
              </a:rPr>
              <a:t>басталады</a:t>
            </a:r>
            <a:r>
              <a:rPr lang="ru-RU" sz="2800" dirty="0" smtClean="0">
                <a:solidFill>
                  <a:srgbClr val="202122"/>
                </a:solidFill>
                <a:latin typeface="Times New Roman" pitchFamily="18" charset="0"/>
                <a:cs typeface="Times New Roman" pitchFamily="18" charset="0"/>
              </a:rPr>
              <a:t>. </a:t>
            </a:r>
            <a:r>
              <a:rPr lang="ru-RU" sz="2800" dirty="0" err="1" smtClean="0">
                <a:solidFill>
                  <a:srgbClr val="202122"/>
                </a:solidFill>
                <a:latin typeface="Times New Roman" pitchFamily="18" charset="0"/>
                <a:cs typeface="Times New Roman" pitchFamily="18" charset="0"/>
              </a:rPr>
              <a:t>Денесі</a:t>
            </a:r>
            <a:r>
              <a:rPr lang="ru-RU" sz="2800" dirty="0" smtClean="0">
                <a:solidFill>
                  <a:srgbClr val="202122"/>
                </a:solidFill>
                <a:latin typeface="Times New Roman" pitchFamily="18" charset="0"/>
                <a:cs typeface="Times New Roman" pitchFamily="18" charset="0"/>
              </a:rPr>
              <a:t> </a:t>
            </a:r>
            <a:r>
              <a:rPr lang="ru-RU" sz="2800" dirty="0" err="1" smtClean="0">
                <a:solidFill>
                  <a:srgbClr val="202122"/>
                </a:solidFill>
                <a:latin typeface="Times New Roman" pitchFamily="18" charset="0"/>
                <a:cs typeface="Times New Roman" pitchFamily="18" charset="0"/>
              </a:rPr>
              <a:t>өседі, бұлшықеттері дамиды</a:t>
            </a:r>
            <a:r>
              <a:rPr lang="ru-RU" sz="2800" dirty="0" smtClean="0">
                <a:solidFill>
                  <a:srgbClr val="202122"/>
                </a:solidFill>
                <a:latin typeface="Times New Roman" pitchFamily="18" charset="0"/>
                <a:cs typeface="Times New Roman" pitchFamily="18" charset="0"/>
              </a:rPr>
              <a:t>, </a:t>
            </a:r>
            <a:r>
              <a:rPr lang="ru-RU" sz="2800" dirty="0" err="1" smtClean="0">
                <a:solidFill>
                  <a:srgbClr val="0B0080"/>
                </a:solidFill>
                <a:latin typeface="Times New Roman" pitchFamily="18" charset="0"/>
                <a:cs typeface="Times New Roman" pitchFamily="18" charset="0"/>
                <a:hlinkClick r:id="rId3" tooltip="Тері"/>
              </a:rPr>
              <a:t>тері</a:t>
            </a:r>
            <a:r>
              <a:rPr lang="ru-RU" sz="2800" dirty="0" smtClean="0">
                <a:solidFill>
                  <a:srgbClr val="202122"/>
                </a:solidFill>
                <a:latin typeface="Times New Roman" pitchFamily="18" charset="0"/>
                <a:cs typeface="Times New Roman" pitchFamily="18" charset="0"/>
              </a:rPr>
              <a:t> </a:t>
            </a:r>
            <a:r>
              <a:rPr lang="ru-RU" sz="2800" dirty="0" err="1" smtClean="0">
                <a:solidFill>
                  <a:srgbClr val="202122"/>
                </a:solidFill>
                <a:latin typeface="Times New Roman" pitchFamily="18" charset="0"/>
                <a:cs typeface="Times New Roman" pitchFamily="18" charset="0"/>
              </a:rPr>
              <a:t>астындағы </a:t>
            </a:r>
            <a:r>
              <a:rPr lang="ru-RU" sz="2800" dirty="0" smtClean="0">
                <a:solidFill>
                  <a:srgbClr val="202122"/>
                </a:solidFill>
                <a:latin typeface="Times New Roman" pitchFamily="18" charset="0"/>
                <a:cs typeface="Times New Roman" pitchFamily="18" charset="0"/>
              </a:rPr>
              <a:t>май </a:t>
            </a:r>
            <a:r>
              <a:rPr lang="ru-RU" sz="2800" dirty="0" err="1" smtClean="0">
                <a:solidFill>
                  <a:srgbClr val="202122"/>
                </a:solidFill>
                <a:latin typeface="Times New Roman" pitchFamily="18" charset="0"/>
                <a:cs typeface="Times New Roman" pitchFamily="18" charset="0"/>
              </a:rPr>
              <a:t>қабаты қалыңдай түседі</a:t>
            </a:r>
            <a:r>
              <a:rPr lang="ru-RU" sz="2800" dirty="0" smtClean="0">
                <a:solidFill>
                  <a:srgbClr val="202122"/>
                </a:solidFill>
                <a:latin typeface="Times New Roman" pitchFamily="18" charset="0"/>
                <a:cs typeface="Times New Roman" pitchFamily="18" charset="0"/>
              </a:rPr>
              <a:t>. </a:t>
            </a:r>
            <a:r>
              <a:rPr lang="ru-RU" sz="2800" dirty="0" err="1" smtClean="0">
                <a:solidFill>
                  <a:srgbClr val="202122"/>
                </a:solidFill>
                <a:latin typeface="Times New Roman" pitchFamily="18" charset="0"/>
                <a:cs typeface="Times New Roman" pitchFamily="18" charset="0"/>
              </a:rPr>
              <a:t>Кеудемен</a:t>
            </a:r>
            <a:r>
              <a:rPr lang="ru-RU" sz="2800" dirty="0" smtClean="0">
                <a:solidFill>
                  <a:srgbClr val="202122"/>
                </a:solidFill>
                <a:latin typeface="Times New Roman" pitchFamily="18" charset="0"/>
                <a:cs typeface="Times New Roman" pitchFamily="18" charset="0"/>
              </a:rPr>
              <a:t> </a:t>
            </a:r>
            <a:r>
              <a:rPr lang="ru-RU" sz="2800" dirty="0" err="1" smtClean="0">
                <a:solidFill>
                  <a:srgbClr val="202122"/>
                </a:solidFill>
                <a:latin typeface="Times New Roman" pitchFamily="18" charset="0"/>
                <a:cs typeface="Times New Roman" pitchFamily="18" charset="0"/>
              </a:rPr>
              <a:t>тынысалу</a:t>
            </a:r>
            <a:r>
              <a:rPr lang="ru-RU" sz="2800" dirty="0" smtClean="0">
                <a:solidFill>
                  <a:srgbClr val="202122"/>
                </a:solidFill>
                <a:latin typeface="Times New Roman" pitchFamily="18" charset="0"/>
                <a:cs typeface="Times New Roman" pitchFamily="18" charset="0"/>
              </a:rPr>
              <a:t> </a:t>
            </a:r>
            <a:r>
              <a:rPr lang="ru-RU" sz="2800" dirty="0" err="1" smtClean="0">
                <a:solidFill>
                  <a:srgbClr val="202122"/>
                </a:solidFill>
                <a:latin typeface="Times New Roman" pitchFamily="18" charset="0"/>
                <a:cs typeface="Times New Roman" pitchFamily="18" charset="0"/>
              </a:rPr>
              <a:t>түрі айқын білінеді</a:t>
            </a:r>
            <a:r>
              <a:rPr lang="ru-RU" sz="2800" dirty="0" smtClean="0">
                <a:solidFill>
                  <a:srgbClr val="202122"/>
                </a:solidFill>
                <a:latin typeface="Times New Roman" pitchFamily="18" charset="0"/>
                <a:cs typeface="Times New Roman" pitchFamily="18" charset="0"/>
              </a:rPr>
              <a:t> </a:t>
            </a:r>
            <a:r>
              <a:rPr lang="ru-RU" sz="2800" dirty="0" err="1" smtClean="0">
                <a:solidFill>
                  <a:srgbClr val="202122"/>
                </a:solidFill>
                <a:latin typeface="Times New Roman" pitchFamily="18" charset="0"/>
                <a:cs typeface="Times New Roman" pitchFamily="18" charset="0"/>
              </a:rPr>
              <a:t>және </a:t>
            </a:r>
            <a:r>
              <a:rPr lang="ru-RU" sz="2800" dirty="0" smtClean="0">
                <a:solidFill>
                  <a:srgbClr val="202122"/>
                </a:solidFill>
                <a:latin typeface="Times New Roman" pitchFamily="18" charset="0"/>
                <a:cs typeface="Times New Roman" pitchFamily="18" charset="0"/>
              </a:rPr>
              <a:t>т. б. </a:t>
            </a:r>
            <a:r>
              <a:rPr lang="ru-RU" sz="2800" dirty="0" err="1" smtClean="0">
                <a:solidFill>
                  <a:srgbClr val="202122"/>
                </a:solidFill>
                <a:latin typeface="Times New Roman" pitchFamily="18" charset="0"/>
                <a:cs typeface="Times New Roman" pitchFamily="18" charset="0"/>
              </a:rPr>
              <a:t>Ұлдардың дауысы</a:t>
            </a:r>
            <a:r>
              <a:rPr lang="ru-RU" sz="2800" dirty="0" smtClean="0">
                <a:solidFill>
                  <a:srgbClr val="202122"/>
                </a:solidFill>
                <a:latin typeface="Times New Roman" pitchFamily="18" charset="0"/>
                <a:cs typeface="Times New Roman" pitchFamily="18" charset="0"/>
              </a:rPr>
              <a:t> </a:t>
            </a:r>
            <a:r>
              <a:rPr lang="ru-RU" sz="2800" dirty="0" err="1" smtClean="0">
                <a:solidFill>
                  <a:srgbClr val="202122"/>
                </a:solidFill>
                <a:latin typeface="Times New Roman" pitchFamily="18" charset="0"/>
                <a:cs typeface="Times New Roman" pitchFamily="18" charset="0"/>
              </a:rPr>
              <a:t>жуандайды</a:t>
            </a:r>
            <a:r>
              <a:rPr lang="ru-RU" sz="2800" dirty="0" smtClean="0">
                <a:solidFill>
                  <a:srgbClr val="202122"/>
                </a:solidFill>
                <a:latin typeface="Times New Roman" pitchFamily="18" charset="0"/>
                <a:cs typeface="Times New Roman" pitchFamily="18" charset="0"/>
              </a:rPr>
              <a:t>, </a:t>
            </a:r>
            <a:r>
              <a:rPr lang="ru-RU" sz="2800" dirty="0" err="1" smtClean="0">
                <a:solidFill>
                  <a:srgbClr val="202122"/>
                </a:solidFill>
                <a:latin typeface="Times New Roman" pitchFamily="18" charset="0"/>
                <a:cs typeface="Times New Roman" pitchFamily="18" charset="0"/>
              </a:rPr>
              <a:t>көмекейі айқын байкалады</a:t>
            </a:r>
            <a:r>
              <a:rPr lang="ru-RU" sz="2800" dirty="0" smtClean="0">
                <a:solidFill>
                  <a:srgbClr val="202122"/>
                </a:solidFill>
                <a:latin typeface="Times New Roman" pitchFamily="18" charset="0"/>
                <a:cs typeface="Times New Roman" pitchFamily="18" charset="0"/>
              </a:rPr>
              <a:t>. </a:t>
            </a:r>
            <a:r>
              <a:rPr lang="ru-RU" sz="2800" dirty="0" err="1" smtClean="0">
                <a:solidFill>
                  <a:srgbClr val="0B0080"/>
                </a:solidFill>
                <a:latin typeface="Times New Roman" pitchFamily="18" charset="0"/>
                <a:cs typeface="Times New Roman" pitchFamily="18" charset="0"/>
                <a:hlinkClick r:id="rId4" tooltip="Жыныс мүшелері"/>
              </a:rPr>
              <a:t>Жыныс</a:t>
            </a:r>
            <a:r>
              <a:rPr lang="ru-RU" sz="2800" dirty="0" smtClean="0">
                <a:solidFill>
                  <a:srgbClr val="0B0080"/>
                </a:solidFill>
                <a:latin typeface="Times New Roman" pitchFamily="18" charset="0"/>
                <a:cs typeface="Times New Roman" pitchFamily="18" charset="0"/>
                <a:hlinkClick r:id="rId4" tooltip="Жыныс мүшелері"/>
              </a:rPr>
              <a:t> </a:t>
            </a:r>
            <a:r>
              <a:rPr lang="ru-RU" sz="2800" dirty="0" err="1" smtClean="0">
                <a:solidFill>
                  <a:srgbClr val="0B0080"/>
                </a:solidFill>
                <a:latin typeface="Times New Roman" pitchFamily="18" charset="0"/>
                <a:cs typeface="Times New Roman" pitchFamily="18" charset="0"/>
                <a:hlinkClick r:id="rId4" tooltip="Жыныс мүшелері"/>
              </a:rPr>
              <a:t>мүшелері</a:t>
            </a:r>
            <a:r>
              <a:rPr lang="ru-RU" sz="2800" dirty="0" err="1" smtClean="0">
                <a:solidFill>
                  <a:srgbClr val="202122"/>
                </a:solidFill>
                <a:latin typeface="Times New Roman" pitchFamily="18" charset="0"/>
                <a:cs typeface="Times New Roman" pitchFamily="18" charset="0"/>
              </a:rPr>
              <a:t> өседі, </a:t>
            </a:r>
            <a:r>
              <a:rPr lang="ru-RU" sz="2800" dirty="0" err="1" smtClean="0">
                <a:solidFill>
                  <a:srgbClr val="0B0080"/>
                </a:solidFill>
                <a:latin typeface="Times New Roman" pitchFamily="18" charset="0"/>
                <a:cs typeface="Times New Roman" pitchFamily="18" charset="0"/>
                <a:hlinkClick r:id="rId5" tooltip="Сақал"/>
              </a:rPr>
              <a:t>сақал</a:t>
            </a:r>
            <a:r>
              <a:rPr lang="ru-RU" sz="2800" dirty="0" err="1" smtClean="0">
                <a:solidFill>
                  <a:srgbClr val="202122"/>
                </a:solidFill>
                <a:latin typeface="Times New Roman" pitchFamily="18" charset="0"/>
                <a:cs typeface="Times New Roman" pitchFamily="18" charset="0"/>
              </a:rPr>
              <a:t>-</a:t>
            </a:r>
            <a:r>
              <a:rPr lang="ru-RU" sz="2800" dirty="0" err="1" smtClean="0">
                <a:solidFill>
                  <a:srgbClr val="A55858"/>
                </a:solidFill>
                <a:latin typeface="Times New Roman" pitchFamily="18" charset="0"/>
                <a:cs typeface="Times New Roman" pitchFamily="18" charset="0"/>
                <a:hlinkClick r:id="rId6" tooltip="Мұрт (мұндай бет жоқ)"/>
              </a:rPr>
              <a:t>мұрт</a:t>
            </a:r>
            <a:r>
              <a:rPr lang="ru-RU" sz="2800" dirty="0" err="1" smtClean="0">
                <a:solidFill>
                  <a:srgbClr val="202122"/>
                </a:solidFill>
                <a:latin typeface="Times New Roman" pitchFamily="18" charset="0"/>
                <a:cs typeface="Times New Roman" pitchFamily="18" charset="0"/>
              </a:rPr>
              <a:t> шыға бастайды</a:t>
            </a:r>
            <a:r>
              <a:rPr lang="ru-RU" sz="2800" dirty="0" smtClean="0">
                <a:solidFill>
                  <a:srgbClr val="202122"/>
                </a:solidFill>
                <a:latin typeface="Times New Roman" pitchFamily="18" charset="0"/>
                <a:cs typeface="Times New Roman" pitchFamily="18" charset="0"/>
              </a:rPr>
              <a:t> </a:t>
            </a:r>
            <a:r>
              <a:rPr lang="ru-RU" sz="2800" dirty="0" err="1" smtClean="0">
                <a:solidFill>
                  <a:srgbClr val="202122"/>
                </a:solidFill>
                <a:latin typeface="Times New Roman" pitchFamily="18" charset="0"/>
                <a:cs typeface="Times New Roman" pitchFamily="18" charset="0"/>
              </a:rPr>
              <a:t>және </a:t>
            </a:r>
            <a:r>
              <a:rPr lang="ru-RU" sz="2800" dirty="0" smtClean="0">
                <a:solidFill>
                  <a:srgbClr val="202122"/>
                </a:solidFill>
                <a:latin typeface="Times New Roman" pitchFamily="18" charset="0"/>
                <a:cs typeface="Times New Roman" pitchFamily="18" charset="0"/>
              </a:rPr>
              <a:t>т. б. </a:t>
            </a:r>
            <a:r>
              <a:rPr lang="ru-RU" sz="2800" dirty="0" err="1" smtClean="0">
                <a:solidFill>
                  <a:srgbClr val="202122"/>
                </a:solidFill>
                <a:latin typeface="Times New Roman" pitchFamily="18" charset="0"/>
                <a:cs typeface="Times New Roman" pitchFamily="18" charset="0"/>
              </a:rPr>
              <a:t>Зат</a:t>
            </a:r>
            <a:r>
              <a:rPr lang="ru-RU" sz="2800" dirty="0" smtClean="0">
                <a:solidFill>
                  <a:srgbClr val="202122"/>
                </a:solidFill>
                <a:latin typeface="Times New Roman" pitchFamily="18" charset="0"/>
                <a:cs typeface="Times New Roman" pitchFamily="18" charset="0"/>
              </a:rPr>
              <a:t> </a:t>
            </a:r>
            <a:r>
              <a:rPr lang="ru-RU" sz="2800" dirty="0" err="1" smtClean="0">
                <a:solidFill>
                  <a:srgbClr val="202122"/>
                </a:solidFill>
                <a:latin typeface="Times New Roman" pitchFamily="18" charset="0"/>
                <a:cs typeface="Times New Roman" pitchFamily="18" charset="0"/>
              </a:rPr>
              <a:t>алмасу</a:t>
            </a:r>
            <a:r>
              <a:rPr lang="ru-RU" sz="2800" dirty="0" smtClean="0">
                <a:solidFill>
                  <a:srgbClr val="202122"/>
                </a:solidFill>
                <a:latin typeface="Times New Roman" pitchFamily="18" charset="0"/>
                <a:cs typeface="Times New Roman" pitchFamily="18" charset="0"/>
              </a:rPr>
              <a:t> </a:t>
            </a:r>
            <a:r>
              <a:rPr lang="ru-RU" sz="2800" dirty="0" err="1" smtClean="0">
                <a:solidFill>
                  <a:srgbClr val="202122"/>
                </a:solidFill>
                <a:latin typeface="Times New Roman" pitchFamily="18" charset="0"/>
                <a:cs typeface="Times New Roman" pitchFamily="18" charset="0"/>
              </a:rPr>
              <a:t>қарқындығы артып</a:t>
            </a:r>
            <a:r>
              <a:rPr lang="ru-RU" sz="2800" dirty="0" smtClean="0">
                <a:solidFill>
                  <a:srgbClr val="202122"/>
                </a:solidFill>
                <a:latin typeface="Times New Roman" pitchFamily="18" charset="0"/>
                <a:cs typeface="Times New Roman" pitchFamily="18" charset="0"/>
              </a:rPr>
              <a:t>, </a:t>
            </a:r>
            <a:r>
              <a:rPr lang="ru-RU" sz="2800" dirty="0" err="1" smtClean="0">
                <a:solidFill>
                  <a:srgbClr val="A55858"/>
                </a:solidFill>
                <a:latin typeface="Times New Roman" pitchFamily="18" charset="0"/>
                <a:cs typeface="Times New Roman" pitchFamily="18" charset="0"/>
                <a:hlinkClick r:id="rId7" tooltip="Қозғалыс (мұндай бет жоқ)"/>
              </a:rPr>
              <a:t>қозғалыс</a:t>
            </a:r>
            <a:r>
              <a:rPr lang="ru-RU" sz="2800" dirty="0" err="1" smtClean="0">
                <a:solidFill>
                  <a:srgbClr val="202122"/>
                </a:solidFill>
                <a:latin typeface="Times New Roman" pitchFamily="18" charset="0"/>
                <a:cs typeface="Times New Roman" pitchFamily="18" charset="0"/>
              </a:rPr>
              <a:t> әрекеттердің үйлесімділігі жетіледі</a:t>
            </a:r>
            <a:r>
              <a:rPr lang="ru-RU" sz="2800" dirty="0" smtClean="0">
                <a:solidFill>
                  <a:srgbClr val="202122"/>
                </a:solidFill>
                <a:latin typeface="Times New Roman" pitchFamily="18" charset="0"/>
                <a:cs typeface="Times New Roman" pitchFamily="18" charset="0"/>
              </a:rPr>
              <a:t>. </a:t>
            </a:r>
            <a:r>
              <a:rPr lang="ru-RU" sz="2800" dirty="0" err="1" smtClean="0">
                <a:solidFill>
                  <a:srgbClr val="202122"/>
                </a:solidFill>
                <a:latin typeface="Times New Roman" pitchFamily="18" charset="0"/>
                <a:cs typeface="Times New Roman" pitchFamily="18" charset="0"/>
              </a:rPr>
              <a:t>Барлық </a:t>
            </a:r>
            <a:r>
              <a:rPr lang="ru-RU" sz="2800" dirty="0" err="1" smtClean="0">
                <a:solidFill>
                  <a:srgbClr val="A55858"/>
                </a:solidFill>
                <a:latin typeface="Times New Roman" pitchFamily="18" charset="0"/>
                <a:cs typeface="Times New Roman" pitchFamily="18" charset="0"/>
                <a:hlinkClick r:id="rId8" tooltip="Физиологиялық үдерістер (мұндай бет жоқ)"/>
              </a:rPr>
              <a:t>физиологиялық үдерістер</a:t>
            </a:r>
            <a:r>
              <a:rPr lang="ru-RU" sz="2800" dirty="0" err="1" smtClean="0">
                <a:solidFill>
                  <a:srgbClr val="202122"/>
                </a:solidFill>
                <a:latin typeface="Times New Roman" pitchFamily="18" charset="0"/>
                <a:cs typeface="Times New Roman" pitchFamily="18" charset="0"/>
              </a:rPr>
              <a:t> жедел</a:t>
            </a:r>
            <a:r>
              <a:rPr lang="ru-RU" sz="2800" dirty="0" smtClean="0">
                <a:solidFill>
                  <a:srgbClr val="202122"/>
                </a:solidFill>
                <a:latin typeface="Times New Roman" pitchFamily="18" charset="0"/>
                <a:cs typeface="Times New Roman" pitchFamily="18" charset="0"/>
              </a:rPr>
              <a:t> </a:t>
            </a:r>
            <a:r>
              <a:rPr lang="ru-RU" sz="2800" dirty="0" err="1" smtClean="0">
                <a:solidFill>
                  <a:srgbClr val="202122"/>
                </a:solidFill>
                <a:latin typeface="Times New Roman" pitchFamily="18" charset="0"/>
                <a:cs typeface="Times New Roman" pitchFamily="18" charset="0"/>
              </a:rPr>
              <a:t>жүреді.</a:t>
            </a:r>
            <a:endParaRPr lang="ru-RU" sz="2800" dirty="0" smtClean="0">
              <a:solidFill>
                <a:srgbClr val="202122"/>
              </a:solidFill>
              <a:latin typeface="Times New Roman" pitchFamily="18" charset="0"/>
              <a:cs typeface="Times New Roman" pitchFamily="18"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357166"/>
            <a:ext cx="8858280" cy="5693866"/>
          </a:xfrm>
          <a:prstGeom prst="rect">
            <a:avLst/>
          </a:prstGeom>
        </p:spPr>
        <p:txBody>
          <a:bodyPr wrap="square">
            <a:spAutoFit/>
          </a:bodyPr>
          <a:lstStyle/>
          <a:p>
            <a:r>
              <a:rPr lang="ru-RU" sz="2800" b="1" dirty="0" err="1" smtClean="0">
                <a:solidFill>
                  <a:srgbClr val="FF0000"/>
                </a:solidFill>
                <a:latin typeface="Times New Roman" pitchFamily="18" charset="0"/>
                <a:cs typeface="Times New Roman" pitchFamily="18" charset="0"/>
              </a:rPr>
              <a:t>Балғын жастық </a:t>
            </a:r>
            <a:r>
              <a:rPr lang="ru-RU" sz="2800" b="1" dirty="0" smtClean="0">
                <a:solidFill>
                  <a:srgbClr val="FF0000"/>
                </a:solidFill>
                <a:latin typeface="Times New Roman" pitchFamily="18" charset="0"/>
                <a:cs typeface="Times New Roman" pitchFamily="18" charset="0"/>
              </a:rPr>
              <a:t>(</a:t>
            </a:r>
            <a:r>
              <a:rPr lang="ru-RU" sz="2800" b="1" dirty="0" err="1" smtClean="0">
                <a:solidFill>
                  <a:srgbClr val="FF0000"/>
                </a:solidFill>
                <a:latin typeface="Times New Roman" pitchFamily="18" charset="0"/>
                <a:cs typeface="Times New Roman" pitchFamily="18" charset="0"/>
              </a:rPr>
              <a:t>бойжеткен</a:t>
            </a:r>
            <a:r>
              <a:rPr lang="ru-RU" sz="2800" b="1" dirty="0" smtClean="0">
                <a:solidFill>
                  <a:srgbClr val="FF0000"/>
                </a:solidFill>
                <a:latin typeface="Times New Roman" pitchFamily="18" charset="0"/>
                <a:cs typeface="Times New Roman" pitchFamily="18" charset="0"/>
              </a:rPr>
              <a:t>, </a:t>
            </a:r>
            <a:r>
              <a:rPr lang="ru-RU" sz="2800" b="1" dirty="0" err="1" smtClean="0">
                <a:solidFill>
                  <a:srgbClr val="FF0000"/>
                </a:solidFill>
                <a:latin typeface="Times New Roman" pitchFamily="18" charset="0"/>
                <a:cs typeface="Times New Roman" pitchFamily="18" charset="0"/>
              </a:rPr>
              <a:t>бозбала</a:t>
            </a:r>
            <a:r>
              <a:rPr lang="ru-RU" sz="2800" b="1" dirty="0" smtClean="0">
                <a:solidFill>
                  <a:srgbClr val="FF0000"/>
                </a:solidFill>
                <a:latin typeface="Times New Roman" pitchFamily="18" charset="0"/>
                <a:cs typeface="Times New Roman" pitchFamily="18" charset="0"/>
              </a:rPr>
              <a:t>) </a:t>
            </a:r>
            <a:r>
              <a:rPr lang="ru-RU" sz="2800" b="1" dirty="0" err="1" smtClean="0">
                <a:solidFill>
                  <a:srgbClr val="FF0000"/>
                </a:solidFill>
                <a:latin typeface="Times New Roman" pitchFamily="18" charset="0"/>
                <a:cs typeface="Times New Roman" pitchFamily="18" charset="0"/>
              </a:rPr>
              <a:t>кезең.</a:t>
            </a:r>
            <a:r>
              <a:rPr lang="ru-RU" sz="2800" dirty="0" smtClean="0">
                <a:solidFill>
                  <a:srgbClr val="FF0000"/>
                </a:solidFill>
                <a:latin typeface="Times New Roman" pitchFamily="18" charset="0"/>
                <a:cs typeface="Times New Roman" pitchFamily="18" charset="0"/>
              </a:rPr>
              <a:t> </a:t>
            </a:r>
            <a:r>
              <a:rPr lang="ru-RU" sz="2800" dirty="0" err="1" smtClean="0">
                <a:latin typeface="Times New Roman" pitchFamily="18" charset="0"/>
                <a:cs typeface="Times New Roman" pitchFamily="18" charset="0"/>
              </a:rPr>
              <a:t>Барлық мүшелері </a:t>
            </a:r>
            <a:r>
              <a:rPr lang="ru-RU" sz="2800" dirty="0" smtClean="0">
                <a:latin typeface="Times New Roman" pitchFamily="18" charset="0"/>
                <a:cs typeface="Times New Roman" pitchFamily="18" charset="0"/>
              </a:rPr>
              <a:t>мен </a:t>
            </a:r>
            <a:r>
              <a:rPr lang="ru-RU" sz="2800" dirty="0" err="1" smtClean="0">
                <a:latin typeface="Times New Roman" pitchFamily="18" charset="0"/>
                <a:cs typeface="Times New Roman" pitchFamily="18" charset="0"/>
              </a:rPr>
              <a:t>мүшелер жүйесінің калыптасуы</a:t>
            </a:r>
            <a:r>
              <a:rPr lang="ru-RU" sz="2800" dirty="0" smtClean="0">
                <a:latin typeface="Times New Roman" pitchFamily="18" charset="0"/>
                <a:cs typeface="Times New Roman" pitchFamily="18" charset="0"/>
              </a:rPr>
              <a:t> </a:t>
            </a:r>
            <a:r>
              <a:rPr lang="ru-RU" sz="2800" dirty="0" err="1" smtClean="0">
                <a:latin typeface="Times New Roman" pitchFamily="18" charset="0"/>
                <a:cs typeface="Times New Roman" pitchFamily="18" charset="0"/>
              </a:rPr>
              <a:t>толығымен жетіледі</a:t>
            </a:r>
            <a:r>
              <a:rPr lang="ru-RU" sz="2800" dirty="0" smtClean="0">
                <a:latin typeface="Times New Roman" pitchFamily="18" charset="0"/>
                <a:cs typeface="Times New Roman" pitchFamily="18" charset="0"/>
              </a:rPr>
              <a:t>. </a:t>
            </a:r>
            <a:r>
              <a:rPr lang="ru-RU" sz="2800" dirty="0" err="1" smtClean="0">
                <a:latin typeface="Times New Roman" pitchFamily="18" charset="0"/>
                <a:cs typeface="Times New Roman" pitchFamily="18" charset="0"/>
                <a:hlinkClick r:id="rId2" tooltip="Жүйке жүйесі"/>
              </a:rPr>
              <a:t>Жүйке жүйесі</a:t>
            </a:r>
            <a:r>
              <a:rPr lang="ru-RU" sz="2800" dirty="0" err="1" smtClean="0">
                <a:latin typeface="Times New Roman" pitchFamily="18" charset="0"/>
                <a:cs typeface="Times New Roman" pitchFamily="18" charset="0"/>
              </a:rPr>
              <a:t> </a:t>
            </a:r>
            <a:r>
              <a:rPr lang="ru-RU" sz="2800" dirty="0" smtClean="0">
                <a:latin typeface="Times New Roman" pitchFamily="18" charset="0"/>
                <a:cs typeface="Times New Roman" pitchFamily="18" charset="0"/>
              </a:rPr>
              <a:t>мен </a:t>
            </a:r>
            <a:r>
              <a:rPr lang="ru-RU" sz="2800" dirty="0" err="1" smtClean="0">
                <a:latin typeface="Times New Roman" pitchFamily="18" charset="0"/>
                <a:cs typeface="Times New Roman" pitchFamily="18" charset="0"/>
              </a:rPr>
              <a:t>ішкі</a:t>
            </a:r>
            <a:r>
              <a:rPr lang="ru-RU" sz="2800" dirty="0" smtClean="0">
                <a:latin typeface="Times New Roman" pitchFamily="18" charset="0"/>
                <a:cs typeface="Times New Roman" pitchFamily="18" charset="0"/>
              </a:rPr>
              <a:t> </a:t>
            </a:r>
            <a:r>
              <a:rPr lang="ru-RU" sz="2800" dirty="0" smtClean="0">
                <a:latin typeface="Times New Roman" pitchFamily="18" charset="0"/>
                <a:cs typeface="Times New Roman" pitchFamily="18" charset="0"/>
                <a:hlinkClick r:id="rId3" tooltip="Секреция"/>
              </a:rPr>
              <a:t>секреция</a:t>
            </a:r>
            <a:r>
              <a:rPr lang="ru-RU" sz="2800" dirty="0" smtClean="0">
                <a:latin typeface="Times New Roman" pitchFamily="18" charset="0"/>
                <a:cs typeface="Times New Roman" pitchFamily="18" charset="0"/>
              </a:rPr>
              <a:t> </a:t>
            </a:r>
            <a:r>
              <a:rPr lang="ru-RU" sz="2800" dirty="0" err="1" smtClean="0">
                <a:latin typeface="Times New Roman" pitchFamily="18" charset="0"/>
                <a:cs typeface="Times New Roman" pitchFamily="18" charset="0"/>
              </a:rPr>
              <a:t>бездерінің қызметі бірімен-бірі</a:t>
            </a:r>
            <a:r>
              <a:rPr lang="ru-RU" sz="2800" dirty="0" smtClean="0">
                <a:latin typeface="Times New Roman" pitchFamily="18" charset="0"/>
                <a:cs typeface="Times New Roman" pitchFamily="18" charset="0"/>
              </a:rPr>
              <a:t> </a:t>
            </a:r>
            <a:r>
              <a:rPr lang="ru-RU" sz="2800" dirty="0" err="1" smtClean="0">
                <a:latin typeface="Times New Roman" pitchFamily="18" charset="0"/>
                <a:cs typeface="Times New Roman" pitchFamily="18" charset="0"/>
              </a:rPr>
              <a:t>үйлесімді жүреді</a:t>
            </a:r>
            <a:r>
              <a:rPr lang="ru-RU" sz="2800" dirty="0" smtClean="0">
                <a:latin typeface="Times New Roman" pitchFamily="18" charset="0"/>
                <a:cs typeface="Times New Roman" pitchFamily="18" charset="0"/>
              </a:rPr>
              <a:t>. </a:t>
            </a:r>
            <a:r>
              <a:rPr lang="ru-RU" sz="2800" dirty="0" err="1" smtClean="0">
                <a:latin typeface="Times New Roman" pitchFamily="18" charset="0"/>
                <a:cs typeface="Times New Roman" pitchFamily="18" charset="0"/>
              </a:rPr>
              <a:t>Ағзадағы барлық физиологиялық үдерістердің жүруінде, </a:t>
            </a:r>
            <a:r>
              <a:rPr lang="ru-RU" sz="2800" dirty="0" err="1" smtClean="0">
                <a:latin typeface="Times New Roman" pitchFamily="18" charset="0"/>
                <a:cs typeface="Times New Roman" pitchFamily="18" charset="0"/>
                <a:hlinkClick r:id="rId4" tooltip="Міңез-құлық (мұндай бет жоқ)"/>
              </a:rPr>
              <a:t>міңез-құлық</a:t>
            </a:r>
            <a:r>
              <a:rPr lang="ru-RU" sz="2800" dirty="0" err="1" smtClean="0">
                <a:latin typeface="Times New Roman" pitchFamily="18" charset="0"/>
                <a:cs typeface="Times New Roman" pitchFamily="18" charset="0"/>
              </a:rPr>
              <a:t> әрекеттерін басқаруда </a:t>
            </a:r>
            <a:r>
              <a:rPr lang="ru-RU" sz="2800" dirty="0" smtClean="0">
                <a:latin typeface="Times New Roman" pitchFamily="18" charset="0"/>
                <a:cs typeface="Times New Roman" pitchFamily="18" charset="0"/>
                <a:hlinkClick r:id="rId5" tooltip="Ми"/>
              </a:rPr>
              <a:t>ми</a:t>
            </a:r>
            <a:r>
              <a:rPr lang="ru-RU" sz="2800" dirty="0" smtClean="0">
                <a:latin typeface="Times New Roman" pitchFamily="18" charset="0"/>
                <a:cs typeface="Times New Roman" pitchFamily="18" charset="0"/>
              </a:rPr>
              <a:t> </a:t>
            </a:r>
            <a:r>
              <a:rPr lang="ru-RU" sz="2800" dirty="0" err="1" smtClean="0">
                <a:latin typeface="Times New Roman" pitchFamily="18" charset="0"/>
                <a:cs typeface="Times New Roman" pitchFamily="18" charset="0"/>
              </a:rPr>
              <a:t>кыртысының реттеу</a:t>
            </a:r>
            <a:r>
              <a:rPr lang="ru-RU" sz="2800" dirty="0" smtClean="0">
                <a:latin typeface="Times New Roman" pitchFamily="18" charset="0"/>
                <a:cs typeface="Times New Roman" pitchFamily="18" charset="0"/>
              </a:rPr>
              <a:t> </a:t>
            </a:r>
            <a:r>
              <a:rPr lang="ru-RU" sz="2800" dirty="0" err="1" smtClean="0">
                <a:latin typeface="Times New Roman" pitchFamily="18" charset="0"/>
                <a:cs typeface="Times New Roman" pitchFamily="18" charset="0"/>
              </a:rPr>
              <a:t>қызметі артады</a:t>
            </a:r>
            <a:r>
              <a:rPr lang="ru-RU" sz="2800" dirty="0" smtClean="0">
                <a:latin typeface="Times New Roman" pitchFamily="18" charset="0"/>
                <a:cs typeface="Times New Roman" pitchFamily="18" charset="0"/>
              </a:rPr>
              <a:t>. </a:t>
            </a:r>
            <a:r>
              <a:rPr lang="ru-RU" sz="2800" dirty="0" err="1" smtClean="0">
                <a:latin typeface="Times New Roman" pitchFamily="18" charset="0"/>
                <a:cs typeface="Times New Roman" pitchFamily="18" charset="0"/>
              </a:rPr>
              <a:t>Тежелу</a:t>
            </a:r>
            <a:r>
              <a:rPr lang="ru-RU" sz="2800" dirty="0" smtClean="0">
                <a:latin typeface="Times New Roman" pitchFamily="18" charset="0"/>
                <a:cs typeface="Times New Roman" pitchFamily="18" charset="0"/>
              </a:rPr>
              <a:t> </a:t>
            </a:r>
            <a:r>
              <a:rPr lang="ru-RU" sz="2800" dirty="0" err="1" smtClean="0">
                <a:latin typeface="Times New Roman" pitchFamily="18" charset="0"/>
                <a:cs typeface="Times New Roman" pitchFamily="18" charset="0"/>
              </a:rPr>
              <a:t>үдерісінің басымдылығы байкалады</a:t>
            </a:r>
            <a:r>
              <a:rPr lang="ru-RU" sz="2800" dirty="0" smtClean="0">
                <a:latin typeface="Times New Roman" pitchFamily="18" charset="0"/>
                <a:cs typeface="Times New Roman" pitchFamily="18" charset="0"/>
              </a:rPr>
              <a:t>. </a:t>
            </a:r>
            <a:r>
              <a:rPr lang="ru-RU" sz="2800" dirty="0" err="1" smtClean="0">
                <a:latin typeface="Times New Roman" pitchFamily="18" charset="0"/>
                <a:cs typeface="Times New Roman" pitchFamily="18" charset="0"/>
              </a:rPr>
              <a:t>Эстетикалық көңіл күйі, акыл-ой</a:t>
            </a:r>
            <a:r>
              <a:rPr lang="ru-RU" sz="2800" dirty="0" smtClean="0">
                <a:latin typeface="Times New Roman" pitchFamily="18" charset="0"/>
                <a:cs typeface="Times New Roman" pitchFamily="18" charset="0"/>
              </a:rPr>
              <a:t>, </a:t>
            </a:r>
            <a:r>
              <a:rPr lang="ru-RU" sz="2800" dirty="0" err="1" smtClean="0">
                <a:latin typeface="Times New Roman" pitchFamily="18" charset="0"/>
                <a:cs typeface="Times New Roman" pitchFamily="18" charset="0"/>
              </a:rPr>
              <a:t>жауапкершілігі</a:t>
            </a:r>
            <a:r>
              <a:rPr lang="ru-RU" sz="2800" dirty="0" smtClean="0">
                <a:latin typeface="Times New Roman" pitchFamily="18" charset="0"/>
                <a:cs typeface="Times New Roman" pitchFamily="18" charset="0"/>
              </a:rPr>
              <a:t> </a:t>
            </a:r>
            <a:r>
              <a:rPr lang="ru-RU" sz="2800" dirty="0" err="1" smtClean="0">
                <a:latin typeface="Times New Roman" pitchFamily="18" charset="0"/>
                <a:cs typeface="Times New Roman" pitchFamily="18" charset="0"/>
              </a:rPr>
              <a:t>және </a:t>
            </a:r>
            <a:r>
              <a:rPr lang="ru-RU" sz="2800" dirty="0" smtClean="0">
                <a:latin typeface="Times New Roman" pitchFamily="18" charset="0"/>
                <a:cs typeface="Times New Roman" pitchFamily="18" charset="0"/>
              </a:rPr>
              <a:t>т. б. </a:t>
            </a:r>
            <a:r>
              <a:rPr lang="ru-RU" sz="2800" dirty="0" err="1" smtClean="0">
                <a:latin typeface="Times New Roman" pitchFamily="18" charset="0"/>
                <a:cs typeface="Times New Roman" pitchFamily="18" charset="0"/>
              </a:rPr>
              <a:t>қасиеттер толық калыптасады</a:t>
            </a:r>
            <a:r>
              <a:rPr lang="ru-RU" sz="2800" dirty="0" smtClean="0">
                <a:latin typeface="Times New Roman" pitchFamily="18" charset="0"/>
                <a:cs typeface="Times New Roman" pitchFamily="18" charset="0"/>
              </a:rPr>
              <a:t>. </a:t>
            </a:r>
            <a:r>
              <a:rPr lang="ru-RU" sz="2800" dirty="0" err="1" smtClean="0">
                <a:latin typeface="Times New Roman" pitchFamily="18" charset="0"/>
                <a:cs typeface="Times New Roman" pitchFamily="18" charset="0"/>
              </a:rPr>
              <a:t>Адамның </a:t>
            </a:r>
            <a:r>
              <a:rPr lang="ru-RU" sz="2800" dirty="0" err="1" smtClean="0">
                <a:latin typeface="Times New Roman" pitchFamily="18" charset="0"/>
                <a:cs typeface="Times New Roman" pitchFamily="18" charset="0"/>
                <a:hlinkClick r:id="rId6" tooltip="Дене"/>
              </a:rPr>
              <a:t>дене</a:t>
            </a:r>
            <a:r>
              <a:rPr lang="ru-RU" sz="2800" dirty="0" smtClean="0">
                <a:latin typeface="Times New Roman" pitchFamily="18" charset="0"/>
                <a:cs typeface="Times New Roman" pitchFamily="18" charset="0"/>
              </a:rPr>
              <a:t> </a:t>
            </a:r>
            <a:r>
              <a:rPr lang="ru-RU" sz="2800" dirty="0" err="1" smtClean="0">
                <a:latin typeface="Times New Roman" pitchFamily="18" charset="0"/>
                <a:cs typeface="Times New Roman" pitchFamily="18" charset="0"/>
              </a:rPr>
              <a:t>еңбегі </a:t>
            </a:r>
            <a:r>
              <a:rPr lang="ru-RU" sz="2800" dirty="0" smtClean="0">
                <a:latin typeface="Times New Roman" pitchFamily="18" charset="0"/>
                <a:cs typeface="Times New Roman" pitchFamily="18" charset="0"/>
              </a:rPr>
              <a:t>мен ой </a:t>
            </a:r>
            <a:r>
              <a:rPr lang="ru-RU" sz="2800" dirty="0" err="1" smtClean="0">
                <a:latin typeface="Times New Roman" pitchFamily="18" charset="0"/>
                <a:cs typeface="Times New Roman" pitchFamily="18" charset="0"/>
              </a:rPr>
              <a:t>еңбегінің жұмыс істеу</a:t>
            </a:r>
            <a:r>
              <a:rPr lang="ru-RU" sz="2800" dirty="0" smtClean="0">
                <a:latin typeface="Times New Roman" pitchFamily="18" charset="0"/>
                <a:cs typeface="Times New Roman" pitchFamily="18" charset="0"/>
              </a:rPr>
              <a:t> </a:t>
            </a:r>
            <a:r>
              <a:rPr lang="ru-RU" sz="2800" dirty="0" err="1" smtClean="0">
                <a:latin typeface="Times New Roman" pitchFamily="18" charset="0"/>
                <a:cs typeface="Times New Roman" pitchFamily="18" charset="0"/>
              </a:rPr>
              <a:t>кабілеті</a:t>
            </a:r>
            <a:r>
              <a:rPr lang="ru-RU" sz="2800" dirty="0" smtClean="0">
                <a:latin typeface="Times New Roman" pitchFamily="18" charset="0"/>
                <a:cs typeface="Times New Roman" pitchFamily="18" charset="0"/>
              </a:rPr>
              <a:t> де </a:t>
            </a:r>
            <a:r>
              <a:rPr lang="ru-RU" sz="2800" dirty="0" err="1" smtClean="0">
                <a:latin typeface="Times New Roman" pitchFamily="18" charset="0"/>
                <a:cs typeface="Times New Roman" pitchFamily="18" charset="0"/>
              </a:rPr>
              <a:t>арта</a:t>
            </a:r>
            <a:r>
              <a:rPr lang="ru-RU" sz="2800" dirty="0" smtClean="0">
                <a:latin typeface="Times New Roman" pitchFamily="18" charset="0"/>
                <a:cs typeface="Times New Roman" pitchFamily="18" charset="0"/>
              </a:rPr>
              <a:t> </a:t>
            </a:r>
            <a:r>
              <a:rPr lang="ru-RU" sz="2800" dirty="0" err="1" smtClean="0">
                <a:latin typeface="Times New Roman" pitchFamily="18" charset="0"/>
                <a:cs typeface="Times New Roman" pitchFamily="18" charset="0"/>
              </a:rPr>
              <a:t>түседі</a:t>
            </a:r>
            <a:r>
              <a:rPr lang="ru-RU" sz="2800" dirty="0" smtClean="0">
                <a:latin typeface="Times New Roman" pitchFamily="18" charset="0"/>
                <a:cs typeface="Times New Roman" pitchFamily="18" charset="0"/>
              </a:rPr>
              <a:t>. </a:t>
            </a:r>
            <a:r>
              <a:rPr lang="ru-RU" sz="2800" dirty="0" err="1" smtClean="0">
                <a:latin typeface="Times New Roman" pitchFamily="18" charset="0"/>
                <a:cs typeface="Times New Roman" pitchFamily="18" charset="0"/>
              </a:rPr>
              <a:t>Жеке</a:t>
            </a:r>
            <a:r>
              <a:rPr lang="ru-RU" sz="2800" dirty="0" smtClean="0">
                <a:latin typeface="Times New Roman" pitchFamily="18" charset="0"/>
                <a:cs typeface="Times New Roman" pitchFamily="18" charset="0"/>
              </a:rPr>
              <a:t> </a:t>
            </a:r>
            <a:r>
              <a:rPr lang="ru-RU" sz="2800" dirty="0" err="1" smtClean="0">
                <a:latin typeface="Times New Roman" pitchFamily="18" charset="0"/>
                <a:cs typeface="Times New Roman" pitchFamily="18" charset="0"/>
              </a:rPr>
              <a:t>мүшелерінің өсуі тоқтайды.</a:t>
            </a:r>
            <a:r>
              <a:rPr lang="ru-RU" sz="2800" dirty="0" smtClean="0">
                <a:latin typeface="Times New Roman" pitchFamily="18" charset="0"/>
                <a:cs typeface="Times New Roman" pitchFamily="18" charset="0"/>
              </a:rPr>
              <a:t> </a:t>
            </a:r>
            <a:r>
              <a:rPr lang="ru-RU" sz="2800" dirty="0" err="1" smtClean="0">
                <a:latin typeface="Times New Roman" pitchFamily="18" charset="0"/>
                <a:cs typeface="Times New Roman" pitchFamily="18" charset="0"/>
              </a:rPr>
              <a:t>Жыныстық тұрғыдан </a:t>
            </a:r>
            <a:r>
              <a:rPr lang="ru-RU" sz="2800" dirty="0" smtClean="0">
                <a:latin typeface="Times New Roman" pitchFamily="18" charset="0"/>
                <a:cs typeface="Times New Roman" pitchFamily="18" charset="0"/>
              </a:rPr>
              <a:t>да </a:t>
            </a:r>
            <a:r>
              <a:rPr lang="ru-RU" sz="2800" dirty="0" err="1" smtClean="0">
                <a:latin typeface="Times New Roman" pitchFamily="18" charset="0"/>
                <a:cs typeface="Times New Roman" pitchFamily="18" charset="0"/>
              </a:rPr>
              <a:t>толық жетіледі</a:t>
            </a:r>
            <a:r>
              <a:rPr lang="ru-RU" sz="2800" dirty="0" smtClean="0">
                <a:latin typeface="Times New Roman" pitchFamily="18" charset="0"/>
                <a:cs typeface="Times New Roman" pitchFamily="18" charset="0"/>
              </a:rPr>
              <a:t>.</a:t>
            </a:r>
            <a:endParaRPr lang="ru-RU" sz="2800" dirty="0">
              <a:latin typeface="Times New Roman" pitchFamily="18" charset="0"/>
              <a:cs typeface="Times New Roman" pitchFamily="18" charset="0"/>
            </a:endParaRPr>
          </a:p>
        </p:txBody>
      </p:sp>
    </p:spTree>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279</TotalTime>
  <Words>2459</Words>
  <PresentationFormat>Экран (4:3)</PresentationFormat>
  <Paragraphs>71</Paragraphs>
  <Slides>35</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35</vt:i4>
      </vt:variant>
    </vt:vector>
  </HeadingPairs>
  <TitlesOfParts>
    <vt:vector size="36" baseType="lpstr">
      <vt:lpstr>Тема Office</vt:lpstr>
      <vt:lpstr>3-дәріс:  </vt:lpstr>
      <vt:lpstr>Слайд 2</vt:lpstr>
      <vt:lpstr>Слайд 3</vt:lpstr>
      <vt:lpstr>Слайд 4</vt:lpstr>
      <vt:lpstr>Слайд 5</vt:lpstr>
      <vt:lpstr>Слайд 6</vt:lpstr>
      <vt:lpstr>Слайд 7</vt:lpstr>
      <vt:lpstr>Слайд 8</vt:lpstr>
      <vt:lpstr>Слайд 9</vt:lpstr>
      <vt:lpstr>Слайд 10</vt:lpstr>
      <vt:lpstr>Слайд 11</vt:lpstr>
      <vt:lpstr>Слайд 12</vt:lpstr>
      <vt:lpstr>Слайд 13</vt:lpstr>
      <vt:lpstr>Слайд 14</vt:lpstr>
      <vt:lpstr>Слайд 15</vt:lpstr>
      <vt:lpstr>Слайд 16</vt:lpstr>
      <vt:lpstr>Слайд 17</vt:lpstr>
      <vt:lpstr>Слайд 18</vt:lpstr>
      <vt:lpstr>Слайд 19</vt:lpstr>
      <vt:lpstr>Слайд 20</vt:lpstr>
      <vt:lpstr>Слайд 21</vt:lpstr>
      <vt:lpstr>Слайд 22</vt:lpstr>
      <vt:lpstr>Слайд 23</vt:lpstr>
      <vt:lpstr>Слайд 24</vt:lpstr>
      <vt:lpstr>Слайд 25</vt:lpstr>
      <vt:lpstr>Слайд 26</vt:lpstr>
      <vt:lpstr>Слайд 27</vt:lpstr>
      <vt:lpstr>Слайд 28</vt:lpstr>
      <vt:lpstr>Слайд 29</vt:lpstr>
      <vt:lpstr>Слайд 30</vt:lpstr>
      <vt:lpstr>Слайд 31</vt:lpstr>
      <vt:lpstr>Слайд 32</vt:lpstr>
      <vt:lpstr>Слайд 33</vt:lpstr>
      <vt:lpstr>Слайд 34</vt:lpstr>
      <vt:lpstr>Слайд 35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3-дәріс:  </dc:title>
  <dc:creator>admin</dc:creator>
  <cp:lastModifiedBy>admin</cp:lastModifiedBy>
  <cp:revision>58</cp:revision>
  <dcterms:created xsi:type="dcterms:W3CDTF">2020-09-29T06:58:29Z</dcterms:created>
  <dcterms:modified xsi:type="dcterms:W3CDTF">2020-09-30T04:09:51Z</dcterms:modified>
</cp:coreProperties>
</file>